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66" r:id="rId5"/>
    <p:sldId id="276" r:id="rId6"/>
    <p:sldId id="277" r:id="rId7"/>
    <p:sldId id="271" r:id="rId8"/>
    <p:sldId id="278" r:id="rId9"/>
    <p:sldId id="279" r:id="rId10"/>
    <p:sldId id="280" r:id="rId11"/>
    <p:sldId id="281" r:id="rId12"/>
    <p:sldId id="282" r:id="rId13"/>
    <p:sldId id="284" r:id="rId14"/>
  </p:sldIdLst>
  <p:sldSz cx="9906000" cy="6858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76" autoAdjust="0"/>
  </p:normalViewPr>
  <p:slideViewPr>
    <p:cSldViewPr showGuides="1">
      <p:cViewPr>
        <p:scale>
          <a:sx n="68" d="100"/>
          <a:sy n="68" d="100"/>
        </p:scale>
        <p:origin x="-1052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A377F-60C1-4E99-916C-73AB7ABF0691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D1E9-FA6C-42C6-8B02-CC295C596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1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17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D1E9-FA6C-42C6-8B02-CC295C596D7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39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file:///C:/Users/Brent_Yen/Downloads/105-106-4290.pdf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小貨車平均運距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25km</a:t>
            </a:r>
            <a:r>
              <a:rPr lang="en-US" altLang="zh-TW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103</a:t>
            </a:r>
            <a:r>
              <a:rPr lang="zh-TW" altLang="en-US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 一天算兩趟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總運貨量五噸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情境一 小貨車 一噸 機車剩下四噸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情境二 小貨車 半噸 機車 一點五噸 剩下三噸 是三輪車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預設 小貨車最多載一點五噸 機車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50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公斤 三輪車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200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公斤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假設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GOGORO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收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塊錢 每公里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機車一個約行駛約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1100~1300km</a:t>
            </a:r>
          </a:p>
          <a:p>
            <a:pPr lvl="0"/>
            <a:r>
              <a:rPr lang="zh-TW" altLang="en-US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加油量約</a:t>
            </a:r>
            <a:r>
              <a:rPr lang="en-US" altLang="zh-TW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50L</a:t>
            </a:r>
          </a:p>
          <a:p>
            <a:pPr lvl="0"/>
            <a:r>
              <a:rPr lang="zh-TW" altLang="en-US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油錢約 </a:t>
            </a:r>
            <a:r>
              <a:rPr lang="en-US" altLang="zh-TW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1200~1500L</a:t>
            </a:r>
            <a:endPara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D1E9-FA6C-42C6-8B02-CC295C596D7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39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假定</a:t>
            </a:r>
            <a:endParaRPr lang="en-US" altLang="zh-TW" dirty="0" smtClean="0"/>
          </a:p>
          <a:p>
            <a:r>
              <a:rPr lang="zh-TW" altLang="en-US" dirty="0" smtClean="0"/>
              <a:t>一年充電次數 </a:t>
            </a:r>
            <a:r>
              <a:rPr lang="en-US" altLang="zh-TW" dirty="0" smtClean="0"/>
              <a:t>312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r>
              <a:rPr lang="zh-TW" altLang="en-US" dirty="0" smtClean="0"/>
              <a:t>鉛酸</a:t>
            </a:r>
            <a:r>
              <a:rPr lang="en-US" altLang="zh-TW" dirty="0" smtClean="0"/>
              <a:t>LC 250 CYCLE</a:t>
            </a:r>
            <a:r>
              <a:rPr lang="zh-TW" altLang="en-US" dirty="0" smtClean="0"/>
              <a:t>，一度電   </a:t>
            </a:r>
            <a:r>
              <a:rPr lang="en-US" altLang="zh-TW" dirty="0" smtClean="0"/>
              <a:t>NTD</a:t>
            </a:r>
            <a:r>
              <a:rPr lang="zh-TW" altLang="en-US" dirty="0" smtClean="0"/>
              <a:t> </a:t>
            </a:r>
            <a:r>
              <a:rPr lang="en-US" altLang="zh-TW" dirty="0" smtClean="0"/>
              <a:t>3000</a:t>
            </a:r>
            <a:r>
              <a:rPr lang="zh-TW" altLang="en-US" dirty="0" smtClean="0"/>
              <a:t>       一年換</a:t>
            </a:r>
            <a:r>
              <a:rPr lang="en-US" altLang="zh-TW" dirty="0" smtClean="0"/>
              <a:t>1.2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r>
              <a:rPr lang="zh-TW" altLang="en-US" dirty="0" smtClean="0"/>
              <a:t>鋰電</a:t>
            </a:r>
            <a:r>
              <a:rPr lang="en-US" altLang="zh-TW" dirty="0" smtClean="0"/>
              <a:t>LC</a:t>
            </a:r>
            <a:r>
              <a:rPr lang="zh-TW" altLang="en-US" dirty="0" smtClean="0"/>
              <a:t> 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 </a:t>
            </a:r>
            <a:r>
              <a:rPr lang="en-US" altLang="zh-TW" dirty="0" smtClean="0"/>
              <a:t>CYCLE</a:t>
            </a:r>
            <a:r>
              <a:rPr lang="zh-TW" altLang="en-US" dirty="0" smtClean="0"/>
              <a:t>，一度電 </a:t>
            </a:r>
            <a:r>
              <a:rPr lang="en-US" altLang="zh-TW" dirty="0" smtClean="0"/>
              <a:t>NTD</a:t>
            </a:r>
            <a:r>
              <a:rPr lang="zh-TW" altLang="en-US" dirty="0" smtClean="0"/>
              <a:t> </a:t>
            </a:r>
            <a:r>
              <a:rPr lang="en-US" altLang="zh-TW" dirty="0" smtClean="0"/>
              <a:t>10000</a:t>
            </a:r>
            <a:r>
              <a:rPr lang="zh-TW" altLang="en-US" dirty="0" smtClean="0"/>
              <a:t>      一年換</a:t>
            </a:r>
            <a:r>
              <a:rPr lang="en-US" altLang="zh-TW" dirty="0" smtClean="0"/>
              <a:t>0.3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42000</a:t>
            </a:r>
            <a:r>
              <a:rPr lang="zh-TW" altLang="en-US" dirty="0" smtClean="0"/>
              <a:t>  </a:t>
            </a:r>
            <a:r>
              <a:rPr lang="en-US" altLang="zh-TW" dirty="0" smtClean="0"/>
              <a:t>24000</a:t>
            </a:r>
            <a:r>
              <a:rPr lang="zh-TW" altLang="en-US" dirty="0" smtClean="0"/>
              <a:t>   </a:t>
            </a:r>
            <a:r>
              <a:rPr lang="en-US" altLang="zh-TW" dirty="0" smtClean="0"/>
              <a:t>36000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71D7-409F-47A6-A420-C0281C3414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9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00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625E-54CF-40EC-9CAC-58870D6EBDC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-1"/>
            <a:ext cx="9906000" cy="963951"/>
          </a:xfrm>
          <a:prstGeom prst="rect">
            <a:avLst/>
          </a:prstGeom>
          <a:solidFill>
            <a:srgbClr val="53D6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流程圖: 人工輸入 10"/>
          <p:cNvSpPr/>
          <p:nvPr userDrawn="1"/>
        </p:nvSpPr>
        <p:spPr>
          <a:xfrm rot="16200000" flipV="1">
            <a:off x="39056" y="-39058"/>
            <a:ext cx="963951" cy="1042062"/>
          </a:xfrm>
          <a:prstGeom prst="flowChartManualInput">
            <a:avLst/>
          </a:prstGeom>
          <a:solidFill>
            <a:srgbClr val="33CC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Nachar_Tsai\Desktop\未命名-3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27" y="107456"/>
            <a:ext cx="688042" cy="7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063" y="3077"/>
            <a:ext cx="8436142" cy="960873"/>
          </a:xfrm>
        </p:spPr>
        <p:txBody>
          <a:bodyPr>
            <a:normAutofit/>
          </a:bodyPr>
          <a:lstStyle>
            <a:lvl1pPr marL="0" algn="l" defTabSz="914400" rtl="0" eaLnBrk="1" fontAlgn="ctr" latinLnBrk="0" hangingPunct="1">
              <a:spcBef>
                <a:spcPct val="0"/>
              </a:spcBef>
              <a:spcAft>
                <a:spcPct val="0"/>
              </a:spcAft>
              <a:defRPr kumimoji="1" lang="zh-TW" altLang="en-US" sz="3200" b="1" kern="0" dirty="0">
                <a:solidFill>
                  <a:srgbClr val="0066CC"/>
                </a:solidFill>
                <a:latin typeface="Arial Black" panose="020B0A040201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sz="half" idx="1"/>
          </p:nvPr>
        </p:nvSpPr>
        <p:spPr>
          <a:xfrm>
            <a:off x="1042063" y="1124744"/>
            <a:ext cx="8513449" cy="4525963"/>
          </a:xfrm>
        </p:spPr>
        <p:txBody>
          <a:bodyPr/>
          <a:lstStyle>
            <a:lvl1pPr marL="103188" indent="0" algn="l" defTabSz="914400" rtl="0" eaLnBrk="1" latinLnBrk="0" hangingPunct="1">
              <a:buFontTx/>
              <a:buNone/>
              <a:defRPr lang="zh-TW" altLang="en-US" sz="2800" b="1" kern="120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547688">
              <a:buNone/>
              <a:defRPr lang="zh-TW" altLang="en-US" sz="1800" kern="120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marL="1246188" lvl="1" indent="-342900" algn="l" defTabSz="9144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第二層</a:t>
            </a:r>
            <a:endParaRPr lang="en-US" altLang="zh-TW" dirty="0"/>
          </a:p>
          <a:p>
            <a:pPr marL="1246188" lvl="1" indent="-342900" algn="l" defTabSz="9144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794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42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9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7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14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75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3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68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2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316B-B635-4B31-B43C-91BA345D1BEA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8F37-C04A-47AC-93C1-53F9C6CF9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8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電動貨運三輪車報告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動力系統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464" y="764704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50NM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大扭力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：可滿載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200KG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11kW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大馬力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：極速滿載可達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70km/h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x 1.3kwh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鋰電池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：滿載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60km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續航力，隨時換電不擔心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996952"/>
            <a:ext cx="472686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19" y="2996952"/>
            <a:ext cx="486093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謝謝聆聽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464" y="2924944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3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租車成本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5552" y="76470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噸貨車 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26400/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1500cc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轎車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26800/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125cc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機車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4000~8000/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1072" y="4797152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智慧電動三輪車，您認為每月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租金應該多少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88640"/>
            <a:ext cx="34563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8" y="3645024"/>
            <a:ext cx="2016224" cy="27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80" y="4077072"/>
            <a:ext cx="285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9865">
            <a:off x="3471448" y="2684229"/>
            <a:ext cx="2853840" cy="21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合作夥伴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2840" y="1124744"/>
            <a:ext cx="2856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323237"/>
                </a:solidFill>
                <a:latin typeface="graphik-b"/>
                <a:ea typeface="微軟正黑體"/>
              </a:rPr>
              <a:t>Gogoro</a:t>
            </a:r>
            <a:r>
              <a:rPr lang="en-US" altLang="zh-TW" sz="2800" dirty="0">
                <a:solidFill>
                  <a:srgbClr val="323237"/>
                </a:solidFill>
                <a:latin typeface="graphik-b"/>
                <a:ea typeface="微軟正黑體"/>
              </a:rPr>
              <a:t> </a:t>
            </a:r>
            <a:endParaRPr lang="zh-TW" altLang="en-US" sz="2800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4133939"/>
            <a:ext cx="1584176" cy="143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79208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54726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預計產品為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200KG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載重之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解決方案介紹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現有狀況分析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競品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特點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84217"/>
              </p:ext>
            </p:extLst>
          </p:nvPr>
        </p:nvGraphicFramePr>
        <p:xfrm>
          <a:off x="12941" y="4702010"/>
          <a:ext cx="9879209" cy="18233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5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7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9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3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8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411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主要規格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283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LxWxH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 x 125 x 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最大速度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70kph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續航力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60km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283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貨箱尺寸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r>
                        <a:rPr lang="zh-TW" altLang="en-US" sz="1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110 x 90 (1188L)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驅動輪規格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儲能系統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86V</a:t>
                      </a: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60AH</a:t>
                      </a: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5.2kwh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76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重量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 kg</a:t>
                      </a: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預估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最大坡度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充電時間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換電式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(Gogoro)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283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最大載重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kg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馬達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11kW</a:t>
                      </a:r>
                      <a:endParaRPr lang="zh-TW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33AC-D6A7-487E-BFD7-A57041C17AD3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3</a:t>
            </a:fld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79772" y="3175"/>
            <a:ext cx="9826228" cy="9604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智慧區域物流電動三輪載具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4968" y="826834"/>
            <a:ext cx="5241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200KG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最大運輸空間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1188L)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桶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20KG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瓦斯桶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斤水果禮盒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大扭力輸出滿載可爬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坡度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陽明山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15%)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派遣 導航 排程系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TRACKER)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換電系統無充電等待時間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(Gogoro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物流箱銜接模組化 適應不同市場需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保溫、加熱物流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迴轉半徑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Ｍ），窄車體巷弄穿梭靈活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進階安全防護功能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自動防撞功能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鍵模組國產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化，安全品質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符合法規空間占用低，不影響交通，不違規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排放，環保節能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高效能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驅動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系統最高時速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70kph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IP67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耐候等級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8532"/>
          <a:stretch/>
        </p:blipFill>
        <p:spPr bwMode="auto">
          <a:xfrm>
            <a:off x="272480" y="895270"/>
            <a:ext cx="4320480" cy="37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632520" y="3640366"/>
            <a:ext cx="8712968" cy="2956986"/>
          </a:xfrm>
          <a:prstGeom prst="roundRect">
            <a:avLst>
              <a:gd name="adj" fmla="val 6540"/>
            </a:avLst>
          </a:prstGeom>
          <a:solidFill>
            <a:srgbClr val="F8FCFE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ctr"/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 algn="ctr"/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-234280"/>
            <a:ext cx="89154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智慧電動物流三輪車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632520" y="764704"/>
            <a:ext cx="8712968" cy="2443615"/>
          </a:xfrm>
          <a:prstGeom prst="roundRect">
            <a:avLst>
              <a:gd name="adj" fmla="val 6540"/>
            </a:avLst>
          </a:prstGeom>
          <a:solidFill>
            <a:srgbClr val="F8FCFE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632520" y="764704"/>
            <a:ext cx="8712968" cy="401197"/>
          </a:xfrm>
          <a:prstGeom prst="roundRect">
            <a:avLst>
              <a:gd name="adj" fmla="val 23516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貨運業者現況與遇到問題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4953000" y="1381954"/>
            <a:ext cx="0" cy="1703929"/>
          </a:xfrm>
          <a:prstGeom prst="line">
            <a:avLst/>
          </a:prstGeom>
          <a:noFill/>
          <a:ln w="28575" cap="flat" cmpd="sng" algn="ctr">
            <a:solidFill>
              <a:srgbClr val="57C1EB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1" name="圓角矩形 30"/>
          <p:cNvSpPr/>
          <p:nvPr/>
        </p:nvSpPr>
        <p:spPr>
          <a:xfrm>
            <a:off x="2176234" y="1192094"/>
            <a:ext cx="1120582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業者</a:t>
            </a:r>
          </a:p>
        </p:txBody>
      </p:sp>
      <p:sp>
        <p:nvSpPr>
          <p:cNvPr id="32" name="圓角矩形 31"/>
          <p:cNvSpPr/>
          <p:nvPr/>
        </p:nvSpPr>
        <p:spPr>
          <a:xfrm>
            <a:off x="6537176" y="1192094"/>
            <a:ext cx="1120582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送貨員</a:t>
            </a:r>
          </a:p>
        </p:txBody>
      </p:sp>
      <p:sp>
        <p:nvSpPr>
          <p:cNvPr id="33" name="向右箭號 32"/>
          <p:cNvSpPr/>
          <p:nvPr/>
        </p:nvSpPr>
        <p:spPr>
          <a:xfrm rot="5400000">
            <a:off x="4760826" y="3015306"/>
            <a:ext cx="360040" cy="829058"/>
          </a:xfrm>
          <a:prstGeom prst="rightArrow">
            <a:avLst>
              <a:gd name="adj1" fmla="val 50000"/>
              <a:gd name="adj2" fmla="val 6244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32520" y="3640366"/>
            <a:ext cx="8712968" cy="401197"/>
          </a:xfrm>
          <a:prstGeom prst="roundRect">
            <a:avLst>
              <a:gd name="adj" fmla="val 23516"/>
            </a:avLst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貨運物流電動三輪車整合方案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920552" y="1552134"/>
            <a:ext cx="2160240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zh-TW" altLang="en-US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290217" y="1637767"/>
            <a:ext cx="2662783" cy="1570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購物網路化需快速反應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機車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載重</a:t>
            </a: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只有</a:t>
            </a:r>
            <a:r>
              <a:rPr lang="en-US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50</a:t>
            </a: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公斤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油錢支出高 </a:t>
            </a:r>
            <a:endParaRPr lang="en-US" altLang="zh-TW" sz="16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安全性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違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規問題</a:t>
            </a:r>
            <a:endParaRPr lang="zh-TW" altLang="zh-TW" sz="16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133020" y="1624141"/>
            <a:ext cx="4284476" cy="14676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油錢支出高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購車成本昂貴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機車載貨量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低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車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次里程太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高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容易倒車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endParaRPr lang="zh-TW" altLang="en-US" sz="160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9258" y="4077072"/>
            <a:ext cx="4207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降低業者營運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成本</a:t>
            </a:r>
            <a:endParaRPr lang="en-US" altLang="zh-TW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446088" lvl="1" indent="-179388">
              <a:buFont typeface="Wingdings" panose="05000000000000000000" pitchFamily="2" charset="2"/>
              <a:buChar char="ü"/>
            </a:pP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轉電動系統省油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錢又環保</a:t>
            </a:r>
            <a:endParaRPr lang="en-US" altLang="zh-TW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446088" lvl="1" indent="-179388">
              <a:buFont typeface="Wingdings" panose="05000000000000000000" pitchFamily="2" charset="2"/>
              <a:buChar char="ü"/>
            </a:pP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整車轉租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貸</a:t>
            </a:r>
            <a:endParaRPr lang="en-US" altLang="zh-TW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446088" lvl="1" indent="-179388">
              <a:buFont typeface="Wingdings" panose="05000000000000000000" pitchFamily="2" charset="2"/>
              <a:buChar char="ü"/>
            </a:pP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取代三噸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半與機車整合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區域物流</a:t>
            </a:r>
            <a:endParaRPr lang="en-US" altLang="zh-TW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預計新法規 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200kg 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1188L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載重</a:t>
            </a:r>
            <a:endParaRPr lang="en-US" altLang="zh-TW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換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電系統使用簡易方便</a:t>
            </a:r>
            <a:endParaRPr lang="en-US" altLang="zh-TW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台灣電動機車中心認證 </a:t>
            </a:r>
            <a:r>
              <a:rPr lang="en-US" altLang="zh-TW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(TES)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車廠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級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的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品質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保證</a:t>
            </a:r>
            <a:endParaRPr lang="en-US" altLang="zh-TW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加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溫、保溫運</a:t>
            </a:r>
            <a:r>
              <a:rPr lang="zh-TW" altLang="en-US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輸</a:t>
            </a:r>
            <a:endParaRPr lang="en-US" altLang="zh-TW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3" y="1574728"/>
            <a:ext cx="1638375" cy="14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r="15795" b="3337"/>
          <a:stretch/>
        </p:blipFill>
        <p:spPr bwMode="auto">
          <a:xfrm>
            <a:off x="7572001" y="1574728"/>
            <a:ext cx="1557463" cy="151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8532"/>
          <a:stretch/>
        </p:blipFill>
        <p:spPr bwMode="auto">
          <a:xfrm>
            <a:off x="6897216" y="4244851"/>
            <a:ext cx="2380546" cy="20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361036"/>
            <a:ext cx="2289666" cy="19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632520" y="3568358"/>
            <a:ext cx="8712968" cy="3173010"/>
          </a:xfrm>
          <a:prstGeom prst="roundRect">
            <a:avLst>
              <a:gd name="adj" fmla="val 6540"/>
            </a:avLst>
          </a:prstGeom>
          <a:solidFill>
            <a:srgbClr val="F8FCFE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ctr"/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 algn="ctr"/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-234280"/>
            <a:ext cx="89154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試算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632520" y="692696"/>
            <a:ext cx="8712968" cy="2443615"/>
          </a:xfrm>
          <a:prstGeom prst="roundRect">
            <a:avLst>
              <a:gd name="adj" fmla="val 6540"/>
            </a:avLst>
          </a:prstGeom>
          <a:solidFill>
            <a:srgbClr val="F8FCFE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632520" y="692696"/>
            <a:ext cx="8712968" cy="401197"/>
          </a:xfrm>
          <a:prstGeom prst="roundRect">
            <a:avLst>
              <a:gd name="adj" fmla="val 23516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傳統運作方式</a:t>
            </a:r>
          </a:p>
        </p:txBody>
      </p:sp>
      <p:sp>
        <p:nvSpPr>
          <p:cNvPr id="33" name="向右箭號 32"/>
          <p:cNvSpPr/>
          <p:nvPr/>
        </p:nvSpPr>
        <p:spPr>
          <a:xfrm rot="5400000">
            <a:off x="4760826" y="2943298"/>
            <a:ext cx="360040" cy="829058"/>
          </a:xfrm>
          <a:prstGeom prst="rightArrow">
            <a:avLst>
              <a:gd name="adj1" fmla="val 50000"/>
              <a:gd name="adj2" fmla="val 6244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32520" y="3568358"/>
            <a:ext cx="8712968" cy="401197"/>
          </a:xfrm>
          <a:prstGeom prst="roundRect">
            <a:avLst>
              <a:gd name="adj" fmla="val 23516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貨運物流電動三輪車整合方案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920552" y="1480126"/>
            <a:ext cx="2160240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zh-TW" altLang="en-US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15729" y="1171020"/>
            <a:ext cx="1624638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區域物流中心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3112338" y="1173904"/>
            <a:ext cx="1624638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大貨車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5355375" y="1173904"/>
            <a:ext cx="1624638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小貨車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7401272" y="1173904"/>
            <a:ext cx="1624638" cy="309106"/>
          </a:xfrm>
          <a:prstGeom prst="roundRect">
            <a:avLst>
              <a:gd name="adj" fmla="val 23516"/>
            </a:avLst>
          </a:prstGeom>
          <a:solidFill>
            <a:srgbClr val="57C1EB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機車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920552" y="4197130"/>
            <a:ext cx="1624638" cy="309106"/>
          </a:xfrm>
          <a:prstGeom prst="roundRect">
            <a:avLst>
              <a:gd name="adj" fmla="val 2351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區域物流中心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3117161" y="4200014"/>
            <a:ext cx="1624638" cy="309106"/>
          </a:xfrm>
          <a:prstGeom prst="roundRect">
            <a:avLst>
              <a:gd name="adj" fmla="val 2351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大貨車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6424706" y="4055998"/>
            <a:ext cx="1624638" cy="309106"/>
          </a:xfrm>
          <a:prstGeom prst="roundRect">
            <a:avLst>
              <a:gd name="adj" fmla="val 2351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三輪車</a:t>
            </a:r>
          </a:p>
        </p:txBody>
      </p:sp>
      <p:cxnSp>
        <p:nvCxnSpPr>
          <p:cNvPr id="4" name="直線單箭頭接點 3"/>
          <p:cNvCxnSpPr/>
          <p:nvPr/>
        </p:nvCxnSpPr>
        <p:spPr>
          <a:xfrm>
            <a:off x="2545190" y="1325573"/>
            <a:ext cx="5671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9" idx="3"/>
            <a:endCxn id="20" idx="1"/>
          </p:cNvCxnSpPr>
          <p:nvPr/>
        </p:nvCxnSpPr>
        <p:spPr>
          <a:xfrm>
            <a:off x="4736976" y="1328457"/>
            <a:ext cx="6183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21" idx="1"/>
          </p:cNvCxnSpPr>
          <p:nvPr/>
        </p:nvCxnSpPr>
        <p:spPr>
          <a:xfrm>
            <a:off x="6984837" y="1328457"/>
            <a:ext cx="4164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22" idx="3"/>
            <a:endCxn id="23" idx="1"/>
          </p:cNvCxnSpPr>
          <p:nvPr/>
        </p:nvCxnSpPr>
        <p:spPr>
          <a:xfrm>
            <a:off x="2545190" y="4351683"/>
            <a:ext cx="571971" cy="28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23" idx="3"/>
            <a:endCxn id="25" idx="1"/>
          </p:cNvCxnSpPr>
          <p:nvPr/>
        </p:nvCxnSpPr>
        <p:spPr>
          <a:xfrm flipV="1">
            <a:off x="4741799" y="4210551"/>
            <a:ext cx="1682907" cy="144016"/>
          </a:xfrm>
          <a:prstGeom prst="bentConnector3">
            <a:avLst>
              <a:gd name="adj1" fmla="val 1905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1568624" y="2060848"/>
            <a:ext cx="3024336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小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貨車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130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萬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x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4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輛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  <a:p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機車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8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萬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x 20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輛</a:t>
            </a:r>
            <a:endParaRPr lang="en-US" altLang="zh-TW" sz="1600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43262" y="1628858"/>
            <a:ext cx="4297584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Arial"/>
                <a:ea typeface="微軟正黑體"/>
              </a:rPr>
              <a:t>車輛投資成本 共</a:t>
            </a:r>
            <a:r>
              <a:rPr lang="en-US" altLang="zh-TW" b="1" dirty="0" smtClean="0">
                <a:solidFill>
                  <a:prstClr val="black"/>
                </a:solidFill>
                <a:latin typeface="Arial"/>
                <a:ea typeface="微軟正黑體"/>
              </a:rPr>
              <a:t>680</a:t>
            </a:r>
            <a:r>
              <a:rPr lang="zh-TW" altLang="en-US" b="1" dirty="0" smtClean="0">
                <a:solidFill>
                  <a:prstClr val="black"/>
                </a:solidFill>
                <a:latin typeface="Arial"/>
                <a:ea typeface="微軟正黑體"/>
              </a:rPr>
              <a:t>萬</a:t>
            </a:r>
            <a:endParaRPr lang="en-US" altLang="zh-TW" b="1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940846" y="2060790"/>
            <a:ext cx="440464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小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貨車 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4</a:t>
            </a:r>
            <a:r>
              <a:rPr lang="zh-TW" altLang="en-US" sz="1600" dirty="0">
                <a:solidFill>
                  <a:prstClr val="black"/>
                </a:solidFill>
                <a:latin typeface="Arial"/>
                <a:ea typeface="微軟正黑體"/>
              </a:rPr>
              <a:t>輛 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x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1.25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 趟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x NTD28/L ÷ </a:t>
            </a:r>
            <a:r>
              <a:rPr lang="en-US" altLang="zh-TW" sz="1600" dirty="0" smtClean="0">
                <a:solidFill>
                  <a:srgbClr val="92D050"/>
                </a:solidFill>
                <a:latin typeface="Arial"/>
                <a:ea typeface="微軟正黑體"/>
              </a:rPr>
              <a:t>7km/L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 x 50km/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日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 x 26day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= 26000</a:t>
            </a:r>
          </a:p>
          <a:p>
            <a:pPr algn="ctr"/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機車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20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輛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x </a:t>
            </a:r>
            <a:r>
              <a:rPr lang="en-US" altLang="zh-TW" sz="1600" dirty="0">
                <a:solidFill>
                  <a:srgbClr val="92D050"/>
                </a:solidFill>
                <a:latin typeface="Arial"/>
                <a:ea typeface="微軟正黑體"/>
              </a:rPr>
              <a:t>2</a:t>
            </a:r>
            <a:r>
              <a:rPr lang="zh-TW" altLang="en-US" sz="1600" dirty="0" smtClean="0">
                <a:solidFill>
                  <a:srgbClr val="92D050"/>
                </a:solidFill>
                <a:latin typeface="Arial"/>
                <a:ea typeface="微軟正黑體"/>
              </a:rPr>
              <a:t>趟</a:t>
            </a:r>
            <a:r>
              <a:rPr lang="zh-TW" altLang="en-US" sz="1600" dirty="0" smtClean="0">
                <a:solidFill>
                  <a:prstClr val="black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x NTD31/L 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÷ </a:t>
            </a:r>
            <a:r>
              <a:rPr lang="en-US" altLang="zh-TW" sz="1600" dirty="0" smtClean="0">
                <a:solidFill>
                  <a:srgbClr val="92D050"/>
                </a:solidFill>
                <a:latin typeface="Arial"/>
                <a:ea typeface="微軟正黑體"/>
              </a:rPr>
              <a:t>25km/L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x </a:t>
            </a:r>
            <a:r>
              <a:rPr lang="en-US" altLang="zh-TW" sz="1600" dirty="0" smtClean="0">
                <a:solidFill>
                  <a:srgbClr val="92D050"/>
                </a:solidFill>
                <a:latin typeface="Arial"/>
                <a:ea typeface="微軟正黑體"/>
              </a:rPr>
              <a:t>25km/da</a:t>
            </a:r>
            <a:r>
              <a:rPr lang="en-US" altLang="zh-TW" sz="1600" dirty="0" smtClean="0">
                <a:latin typeface="Arial"/>
                <a:ea typeface="微軟正黑體"/>
              </a:rPr>
              <a:t>y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Arial"/>
                <a:ea typeface="微軟正黑體"/>
              </a:rPr>
              <a:t>x 26day </a:t>
            </a:r>
            <a:r>
              <a:rPr lang="en-US" altLang="zh-TW" sz="1600" dirty="0" smtClean="0">
                <a:solidFill>
                  <a:prstClr val="black"/>
                </a:solidFill>
                <a:latin typeface="Arial"/>
                <a:ea typeface="微軟正黑體"/>
              </a:rPr>
              <a:t>= 32240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4940846" y="1628800"/>
            <a:ext cx="4404642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Arial"/>
                <a:ea typeface="微軟正黑體"/>
              </a:rPr>
              <a:t>車輛每月油錢 共</a:t>
            </a:r>
            <a:r>
              <a:rPr lang="en-US" altLang="zh-TW" b="1" dirty="0" smtClean="0">
                <a:solidFill>
                  <a:prstClr val="black"/>
                </a:solidFill>
                <a:latin typeface="Arial"/>
                <a:ea typeface="微軟正黑體"/>
              </a:rPr>
              <a:t>58240/</a:t>
            </a:r>
            <a:r>
              <a:rPr lang="zh-TW" altLang="en-US" b="1" dirty="0" smtClean="0">
                <a:solidFill>
                  <a:prstClr val="black"/>
                </a:solidFill>
                <a:latin typeface="Arial"/>
                <a:ea typeface="微軟正黑體"/>
              </a:rPr>
              <a:t>月</a:t>
            </a:r>
            <a:endParaRPr lang="en-US" altLang="zh-TW" b="1" dirty="0" smtClean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1605004" y="5360588"/>
            <a:ext cx="3024336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zh-TW" altLang="en-US" sz="1600" dirty="0" smtClean="0">
                <a:latin typeface="Arial"/>
                <a:ea typeface="微軟正黑體"/>
              </a:rPr>
              <a:t>三輪車 </a:t>
            </a:r>
            <a:r>
              <a:rPr lang="en-US" altLang="zh-TW" sz="1600" dirty="0" smtClean="0">
                <a:latin typeface="Arial"/>
                <a:ea typeface="微軟正黑體"/>
              </a:rPr>
              <a:t>20</a:t>
            </a:r>
            <a:r>
              <a:rPr lang="zh-TW" altLang="en-US" sz="1600" dirty="0" smtClean="0">
                <a:latin typeface="Arial"/>
                <a:ea typeface="微軟正黑體"/>
              </a:rPr>
              <a:t>萬 </a:t>
            </a:r>
            <a:r>
              <a:rPr lang="en-US" altLang="zh-TW" sz="1600" dirty="0" smtClean="0">
                <a:latin typeface="Arial"/>
                <a:ea typeface="微軟正黑體"/>
              </a:rPr>
              <a:t>x</a:t>
            </a:r>
            <a:r>
              <a:rPr lang="zh-TW" altLang="en-US" sz="1600" dirty="0" smtClean="0"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latin typeface="Arial"/>
                <a:ea typeface="微軟正黑體"/>
              </a:rPr>
              <a:t>10</a:t>
            </a:r>
            <a:r>
              <a:rPr lang="zh-TW" altLang="en-US" sz="1600" dirty="0" smtClean="0">
                <a:latin typeface="Arial"/>
                <a:ea typeface="微軟正黑體"/>
              </a:rPr>
              <a:t>輛</a:t>
            </a:r>
            <a:endParaRPr lang="en-US" altLang="zh-TW" sz="1600" dirty="0" smtClean="0">
              <a:latin typeface="Arial"/>
              <a:ea typeface="微軟正黑體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43262" y="4576470"/>
            <a:ext cx="4297584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latin typeface="Arial"/>
                <a:ea typeface="微軟正黑體"/>
              </a:rPr>
              <a:t>車輛投資成本 共</a:t>
            </a:r>
            <a:r>
              <a:rPr lang="en-US" altLang="zh-TW" b="1" dirty="0" smtClean="0">
                <a:latin typeface="Arial"/>
                <a:ea typeface="微軟正黑體"/>
              </a:rPr>
              <a:t>540</a:t>
            </a:r>
            <a:r>
              <a:rPr lang="zh-TW" altLang="en-US" b="1" dirty="0" smtClean="0">
                <a:latin typeface="Arial"/>
                <a:ea typeface="微軟正黑體"/>
              </a:rPr>
              <a:t>萬</a:t>
            </a:r>
            <a:endParaRPr lang="en-US" altLang="zh-TW" b="1" dirty="0" smtClean="0">
              <a:latin typeface="Arial"/>
              <a:ea typeface="微軟正黑體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949120" y="4437112"/>
            <a:ext cx="440464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sz="1600" dirty="0" smtClean="0">
                <a:latin typeface="Arial"/>
                <a:ea typeface="微軟正黑體"/>
              </a:rPr>
              <a:t>三輪車</a:t>
            </a:r>
            <a:r>
              <a:rPr lang="en-US" altLang="zh-TW" sz="1600" dirty="0" smtClean="0">
                <a:latin typeface="Arial"/>
                <a:ea typeface="微軟正黑體"/>
              </a:rPr>
              <a:t>10</a:t>
            </a:r>
            <a:r>
              <a:rPr lang="zh-TW" altLang="en-US" sz="1600" dirty="0" smtClean="0">
                <a:latin typeface="Arial"/>
                <a:ea typeface="微軟正黑體"/>
              </a:rPr>
              <a:t>輛 </a:t>
            </a:r>
            <a:r>
              <a:rPr lang="en-US" altLang="zh-TW" sz="1600" dirty="0" smtClean="0">
                <a:latin typeface="Arial"/>
                <a:ea typeface="微軟正黑體"/>
              </a:rPr>
              <a:t>x 1.5</a:t>
            </a:r>
            <a:r>
              <a:rPr lang="zh-TW" altLang="en-US" sz="1600" dirty="0" smtClean="0">
                <a:latin typeface="Arial"/>
                <a:ea typeface="微軟正黑體"/>
              </a:rPr>
              <a:t>趟</a:t>
            </a:r>
            <a:r>
              <a:rPr lang="en-US" altLang="zh-TW" sz="1600" dirty="0" smtClean="0">
                <a:latin typeface="Arial"/>
                <a:ea typeface="微軟正黑體"/>
              </a:rPr>
              <a:t> x</a:t>
            </a:r>
            <a:r>
              <a:rPr lang="zh-TW" altLang="en-US" sz="1600" dirty="0" smtClean="0"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  <a:latin typeface="Arial"/>
                <a:ea typeface="微軟正黑體"/>
              </a:rPr>
              <a:t>NTD</a:t>
            </a:r>
            <a:r>
              <a:rPr lang="zh-TW" altLang="en-US" sz="1600" dirty="0" smtClean="0">
                <a:solidFill>
                  <a:srgbClr val="FF0000"/>
                </a:solidFill>
                <a:latin typeface="Arial"/>
                <a:ea typeface="微軟正黑體"/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  <a:latin typeface="Arial"/>
                <a:ea typeface="微軟正黑體"/>
              </a:rPr>
              <a:t>2/km </a:t>
            </a:r>
            <a:r>
              <a:rPr lang="en-US" altLang="zh-TW" sz="1600" dirty="0">
                <a:latin typeface="Arial"/>
                <a:ea typeface="微軟正黑體"/>
              </a:rPr>
              <a:t>x </a:t>
            </a:r>
            <a:r>
              <a:rPr lang="en-US" altLang="zh-TW" sz="1600" dirty="0" smtClean="0">
                <a:latin typeface="Arial"/>
                <a:ea typeface="微軟正黑體"/>
              </a:rPr>
              <a:t>25km/</a:t>
            </a:r>
            <a:r>
              <a:rPr lang="zh-TW" altLang="en-US" sz="1600" dirty="0" smtClean="0">
                <a:latin typeface="Arial"/>
                <a:ea typeface="微軟正黑體"/>
              </a:rPr>
              <a:t>日</a:t>
            </a:r>
            <a:r>
              <a:rPr lang="en-US" altLang="zh-TW" sz="1600" dirty="0" smtClean="0">
                <a:latin typeface="Arial"/>
                <a:ea typeface="微軟正黑體"/>
              </a:rPr>
              <a:t> </a:t>
            </a:r>
            <a:r>
              <a:rPr lang="en-US" altLang="zh-TW" sz="1600" dirty="0">
                <a:latin typeface="Arial"/>
                <a:ea typeface="微軟正黑體"/>
              </a:rPr>
              <a:t>x 26day </a:t>
            </a:r>
            <a:r>
              <a:rPr lang="en-US" altLang="zh-TW" sz="1600" dirty="0" smtClean="0">
                <a:latin typeface="Arial"/>
                <a:ea typeface="微軟正黑體"/>
              </a:rPr>
              <a:t>= 19500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4940846" y="6376670"/>
            <a:ext cx="4404642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latin typeface="Arial"/>
                <a:ea typeface="微軟正黑體"/>
              </a:rPr>
              <a:t>每年每小區域油錢省 </a:t>
            </a:r>
            <a:r>
              <a:rPr lang="en-US" altLang="zh-TW" b="1" dirty="0" smtClean="0">
                <a:latin typeface="Arial"/>
                <a:ea typeface="微軟正黑體"/>
              </a:rPr>
              <a:t>146,640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643262" y="6376670"/>
            <a:ext cx="4320480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latin typeface="Arial"/>
                <a:ea typeface="微軟正黑體"/>
              </a:rPr>
              <a:t>每年每一區省 </a:t>
            </a:r>
            <a:r>
              <a:rPr lang="en-US" altLang="zh-TW" b="1" dirty="0" smtClean="0">
                <a:latin typeface="Arial"/>
                <a:ea typeface="微軟正黑體"/>
              </a:rPr>
              <a:t>28</a:t>
            </a:r>
            <a:r>
              <a:rPr lang="zh-TW" altLang="en-US" b="1" dirty="0" smtClean="0">
                <a:latin typeface="Arial"/>
                <a:ea typeface="微軟正黑體"/>
              </a:rPr>
              <a:t>萬</a:t>
            </a:r>
            <a:r>
              <a:rPr lang="en-US" altLang="zh-TW" b="1" dirty="0" smtClean="0">
                <a:latin typeface="Arial"/>
                <a:ea typeface="微軟正黑體"/>
              </a:rPr>
              <a:t>(</a:t>
            </a:r>
            <a:r>
              <a:rPr lang="zh-TW" altLang="en-US" b="1" dirty="0" smtClean="0">
                <a:latin typeface="Arial"/>
                <a:ea typeface="微軟正黑體"/>
              </a:rPr>
              <a:t>攤</a:t>
            </a:r>
            <a:r>
              <a:rPr lang="en-US" altLang="zh-TW" b="1" dirty="0" smtClean="0">
                <a:latin typeface="Arial"/>
                <a:ea typeface="微軟正黑體"/>
              </a:rPr>
              <a:t>5</a:t>
            </a:r>
            <a:r>
              <a:rPr lang="zh-TW" altLang="en-US" b="1" dirty="0" smtClean="0">
                <a:latin typeface="Arial"/>
                <a:ea typeface="微軟正黑體"/>
              </a:rPr>
              <a:t>年</a:t>
            </a:r>
            <a:r>
              <a:rPr lang="en-US" altLang="zh-TW" b="1" dirty="0" smtClean="0">
                <a:latin typeface="Arial"/>
                <a:ea typeface="微軟正黑體"/>
              </a:rPr>
              <a:t>)</a:t>
            </a:r>
          </a:p>
        </p:txBody>
      </p:sp>
      <p:sp>
        <p:nvSpPr>
          <p:cNvPr id="42" name="圓角矩形 19"/>
          <p:cNvSpPr/>
          <p:nvPr/>
        </p:nvSpPr>
        <p:spPr>
          <a:xfrm>
            <a:off x="5355375" y="5085184"/>
            <a:ext cx="1624638" cy="309106"/>
          </a:xfrm>
          <a:prstGeom prst="roundRect">
            <a:avLst>
              <a:gd name="adj" fmla="val 2351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/>
              </a:rPr>
              <a:t>小貨車</a:t>
            </a:r>
          </a:p>
        </p:txBody>
      </p:sp>
      <p:sp>
        <p:nvSpPr>
          <p:cNvPr id="43" name="圓角矩形 20"/>
          <p:cNvSpPr/>
          <p:nvPr/>
        </p:nvSpPr>
        <p:spPr>
          <a:xfrm>
            <a:off x="7401272" y="5085184"/>
            <a:ext cx="1624638" cy="309106"/>
          </a:xfrm>
          <a:prstGeom prst="roundRect">
            <a:avLst>
              <a:gd name="adj" fmla="val 2351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/>
              </a:rPr>
              <a:t>機車</a:t>
            </a:r>
          </a:p>
        </p:txBody>
      </p:sp>
      <p:cxnSp>
        <p:nvCxnSpPr>
          <p:cNvPr id="44" name="直線單箭頭接點 28"/>
          <p:cNvCxnSpPr>
            <a:stCxn id="23" idx="3"/>
            <a:endCxn id="42" idx="1"/>
          </p:cNvCxnSpPr>
          <p:nvPr/>
        </p:nvCxnSpPr>
        <p:spPr>
          <a:xfrm>
            <a:off x="4741799" y="4354567"/>
            <a:ext cx="613576" cy="885170"/>
          </a:xfrm>
          <a:prstGeom prst="bentConnector3">
            <a:avLst>
              <a:gd name="adj1" fmla="val 52903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33"/>
          <p:cNvCxnSpPr>
            <a:endCxn id="43" idx="1"/>
          </p:cNvCxnSpPr>
          <p:nvPr/>
        </p:nvCxnSpPr>
        <p:spPr>
          <a:xfrm>
            <a:off x="6984837" y="5239737"/>
            <a:ext cx="41643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50"/>
          <p:cNvSpPr txBox="1"/>
          <p:nvPr/>
        </p:nvSpPr>
        <p:spPr>
          <a:xfrm>
            <a:off x="4940846" y="5373216"/>
            <a:ext cx="440464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sz="1400" dirty="0">
                <a:latin typeface="Arial"/>
                <a:ea typeface="微軟正黑體"/>
              </a:rPr>
              <a:t>小</a:t>
            </a:r>
            <a:r>
              <a:rPr lang="zh-TW" altLang="en-US" sz="1400" dirty="0" smtClean="0">
                <a:latin typeface="Arial"/>
                <a:ea typeface="微軟正黑體"/>
              </a:rPr>
              <a:t>貨車 </a:t>
            </a:r>
            <a:r>
              <a:rPr lang="en-US" altLang="zh-TW" sz="1400" dirty="0" smtClean="0">
                <a:latin typeface="Arial"/>
                <a:ea typeface="微軟正黑體"/>
              </a:rPr>
              <a:t>2</a:t>
            </a:r>
            <a:r>
              <a:rPr lang="zh-TW" altLang="en-US" sz="1400" dirty="0" smtClean="0">
                <a:latin typeface="Arial"/>
                <a:ea typeface="微軟正黑體"/>
              </a:rPr>
              <a:t>輛 </a:t>
            </a:r>
            <a:r>
              <a:rPr lang="en-US" altLang="zh-TW" sz="1400" dirty="0">
                <a:latin typeface="Arial"/>
                <a:ea typeface="微軟正黑體"/>
              </a:rPr>
              <a:t>x </a:t>
            </a:r>
            <a:r>
              <a:rPr lang="en-US" altLang="zh-TW" sz="1400" dirty="0" smtClean="0">
                <a:latin typeface="Arial"/>
                <a:ea typeface="微軟正黑體"/>
              </a:rPr>
              <a:t>NTD28/L ÷ 7km/L x 50km/</a:t>
            </a:r>
            <a:r>
              <a:rPr lang="zh-TW" altLang="en-US" sz="1400" dirty="0" smtClean="0">
                <a:latin typeface="Arial"/>
                <a:ea typeface="微軟正黑體"/>
              </a:rPr>
              <a:t>日</a:t>
            </a:r>
            <a:r>
              <a:rPr lang="en-US" altLang="zh-TW" sz="1400" dirty="0" smtClean="0">
                <a:latin typeface="Arial"/>
                <a:ea typeface="微軟正黑體"/>
              </a:rPr>
              <a:t> x 26day</a:t>
            </a:r>
            <a:r>
              <a:rPr lang="zh-TW" altLang="en-US" sz="1400" dirty="0" smtClean="0">
                <a:latin typeface="Arial"/>
                <a:ea typeface="微軟正黑體"/>
              </a:rPr>
              <a:t> </a:t>
            </a:r>
            <a:r>
              <a:rPr lang="en-US" altLang="zh-TW" sz="1400" dirty="0" smtClean="0">
                <a:latin typeface="Arial"/>
                <a:ea typeface="微軟正黑體"/>
              </a:rPr>
              <a:t>= 10400</a:t>
            </a:r>
          </a:p>
          <a:p>
            <a:pPr algn="ctr"/>
            <a:r>
              <a:rPr lang="zh-TW" altLang="en-US" sz="1400" dirty="0" smtClean="0">
                <a:latin typeface="Arial"/>
                <a:ea typeface="微軟正黑體"/>
              </a:rPr>
              <a:t>機車 </a:t>
            </a:r>
            <a:r>
              <a:rPr lang="en-US" altLang="zh-TW" sz="1400" dirty="0" smtClean="0">
                <a:latin typeface="Arial"/>
                <a:ea typeface="微軟正黑體"/>
              </a:rPr>
              <a:t>10 </a:t>
            </a:r>
            <a:r>
              <a:rPr lang="zh-TW" altLang="en-US" sz="1400" dirty="0" smtClean="0">
                <a:latin typeface="Arial"/>
                <a:ea typeface="微軟正黑體"/>
              </a:rPr>
              <a:t>輛 </a:t>
            </a:r>
            <a:r>
              <a:rPr lang="en-US" altLang="zh-TW" sz="1400" dirty="0" smtClean="0">
                <a:latin typeface="Arial"/>
                <a:ea typeface="微軟正黑體"/>
              </a:rPr>
              <a:t>x 2</a:t>
            </a:r>
            <a:r>
              <a:rPr lang="zh-TW" altLang="en-US" sz="1400" dirty="0" smtClean="0">
                <a:latin typeface="Arial"/>
                <a:ea typeface="微軟正黑體"/>
              </a:rPr>
              <a:t>趟 </a:t>
            </a:r>
            <a:r>
              <a:rPr lang="en-US" altLang="zh-TW" sz="1400" dirty="0" smtClean="0">
                <a:latin typeface="Arial"/>
                <a:ea typeface="微軟正黑體"/>
              </a:rPr>
              <a:t>x NTD31/L </a:t>
            </a:r>
            <a:r>
              <a:rPr lang="en-US" altLang="zh-TW" sz="1400" dirty="0">
                <a:latin typeface="Arial"/>
                <a:ea typeface="微軟正黑體"/>
              </a:rPr>
              <a:t>÷ </a:t>
            </a:r>
            <a:r>
              <a:rPr lang="en-US" altLang="zh-TW" sz="1400" dirty="0" smtClean="0">
                <a:latin typeface="Arial"/>
                <a:ea typeface="微軟正黑體"/>
              </a:rPr>
              <a:t>25km/L </a:t>
            </a:r>
            <a:r>
              <a:rPr lang="en-US" altLang="zh-TW" sz="1400" dirty="0">
                <a:latin typeface="Arial"/>
                <a:ea typeface="微軟正黑體"/>
              </a:rPr>
              <a:t>x </a:t>
            </a:r>
            <a:r>
              <a:rPr lang="en-US" altLang="zh-TW" sz="1400" dirty="0" smtClean="0">
                <a:latin typeface="Arial"/>
                <a:ea typeface="微軟正黑體"/>
              </a:rPr>
              <a:t>25km/day </a:t>
            </a:r>
            <a:r>
              <a:rPr lang="en-US" altLang="zh-TW" sz="1400" dirty="0">
                <a:latin typeface="Arial"/>
                <a:ea typeface="微軟正黑體"/>
              </a:rPr>
              <a:t>x 26day </a:t>
            </a:r>
            <a:r>
              <a:rPr lang="en-US" altLang="zh-TW" sz="1400" dirty="0" smtClean="0">
                <a:latin typeface="Arial"/>
                <a:ea typeface="微軟正黑體"/>
              </a:rPr>
              <a:t>= 16120</a:t>
            </a:r>
          </a:p>
        </p:txBody>
      </p:sp>
      <p:sp>
        <p:nvSpPr>
          <p:cNvPr id="49" name="文字方塊 45"/>
          <p:cNvSpPr txBox="1"/>
          <p:nvPr/>
        </p:nvSpPr>
        <p:spPr>
          <a:xfrm>
            <a:off x="1620968" y="4869160"/>
            <a:ext cx="3024336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zh-TW" altLang="en-US" sz="1400" dirty="0">
                <a:latin typeface="Arial"/>
                <a:ea typeface="微軟正黑體"/>
              </a:rPr>
              <a:t>小</a:t>
            </a:r>
            <a:r>
              <a:rPr lang="zh-TW" altLang="en-US" sz="1400" dirty="0" smtClean="0">
                <a:latin typeface="Arial"/>
                <a:ea typeface="微軟正黑體"/>
              </a:rPr>
              <a:t>貨車 </a:t>
            </a:r>
            <a:r>
              <a:rPr lang="en-US" altLang="zh-TW" sz="1400" dirty="0" smtClean="0">
                <a:latin typeface="Arial"/>
                <a:ea typeface="微軟正黑體"/>
              </a:rPr>
              <a:t>130</a:t>
            </a:r>
            <a:r>
              <a:rPr lang="zh-TW" altLang="en-US" sz="1400" dirty="0" smtClean="0">
                <a:latin typeface="Arial"/>
                <a:ea typeface="微軟正黑體"/>
              </a:rPr>
              <a:t>萬 </a:t>
            </a:r>
            <a:r>
              <a:rPr lang="en-US" altLang="zh-TW" sz="1400" dirty="0" smtClean="0">
                <a:latin typeface="Arial"/>
                <a:ea typeface="微軟正黑體"/>
              </a:rPr>
              <a:t>x</a:t>
            </a:r>
            <a:r>
              <a:rPr lang="zh-TW" altLang="en-US" sz="1400" dirty="0" smtClean="0">
                <a:latin typeface="Arial"/>
                <a:ea typeface="微軟正黑體"/>
              </a:rPr>
              <a:t> </a:t>
            </a:r>
            <a:r>
              <a:rPr lang="en-US" altLang="zh-TW" sz="1400" dirty="0" smtClean="0">
                <a:latin typeface="Arial"/>
                <a:ea typeface="微軟正黑體"/>
              </a:rPr>
              <a:t>2</a:t>
            </a:r>
            <a:r>
              <a:rPr lang="zh-TW" altLang="en-US" sz="1400" dirty="0" smtClean="0">
                <a:latin typeface="Arial"/>
                <a:ea typeface="微軟正黑體"/>
              </a:rPr>
              <a:t>輛</a:t>
            </a:r>
            <a:endParaRPr lang="en-US" altLang="zh-TW" sz="1400" dirty="0" smtClean="0">
              <a:latin typeface="Arial"/>
              <a:ea typeface="微軟正黑體"/>
            </a:endParaRPr>
          </a:p>
          <a:p>
            <a:r>
              <a:rPr lang="zh-TW" altLang="en-US" sz="1400" dirty="0" smtClean="0">
                <a:latin typeface="Arial"/>
                <a:ea typeface="微軟正黑體"/>
              </a:rPr>
              <a:t>機車 </a:t>
            </a:r>
            <a:r>
              <a:rPr lang="en-US" altLang="zh-TW" sz="1400" dirty="0" smtClean="0">
                <a:latin typeface="Arial"/>
                <a:ea typeface="微軟正黑體"/>
              </a:rPr>
              <a:t>8</a:t>
            </a:r>
            <a:r>
              <a:rPr lang="zh-TW" altLang="en-US" sz="1400" dirty="0" smtClean="0">
                <a:latin typeface="Arial"/>
                <a:ea typeface="微軟正黑體"/>
              </a:rPr>
              <a:t>萬 </a:t>
            </a:r>
            <a:r>
              <a:rPr lang="en-US" altLang="zh-TW" sz="1400" dirty="0" smtClean="0">
                <a:latin typeface="Arial"/>
                <a:ea typeface="微軟正黑體"/>
              </a:rPr>
              <a:t>x 10</a:t>
            </a:r>
            <a:r>
              <a:rPr lang="zh-TW" altLang="en-US" sz="1400" dirty="0" smtClean="0">
                <a:latin typeface="Arial"/>
                <a:ea typeface="微軟正黑體"/>
              </a:rPr>
              <a:t>輛</a:t>
            </a:r>
            <a:endParaRPr lang="en-US" altLang="zh-TW" sz="1400" dirty="0" smtClean="0">
              <a:latin typeface="Arial"/>
              <a:ea typeface="微軟正黑體"/>
            </a:endParaRPr>
          </a:p>
        </p:txBody>
      </p:sp>
      <p:sp>
        <p:nvSpPr>
          <p:cNvPr id="3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爆炸 2 2"/>
          <p:cNvSpPr/>
          <p:nvPr/>
        </p:nvSpPr>
        <p:spPr>
          <a:xfrm>
            <a:off x="56456" y="4725144"/>
            <a:ext cx="1728192" cy="194654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30438" y="5301208"/>
            <a:ext cx="1438186" cy="2926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Arial"/>
                <a:ea typeface="微軟正黑體"/>
              </a:rPr>
              <a:t>每年</a:t>
            </a:r>
            <a:endParaRPr lang="en-US" altLang="zh-TW" b="1" dirty="0" smtClean="0">
              <a:solidFill>
                <a:schemeClr val="bg1"/>
              </a:solidFill>
              <a:latin typeface="Arial"/>
              <a:ea typeface="微軟正黑體"/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Arial"/>
                <a:ea typeface="微軟正黑體"/>
              </a:rPr>
              <a:t>現省 </a:t>
            </a:r>
            <a:endParaRPr lang="en-US" altLang="zh-TW" b="1" dirty="0" smtClean="0">
              <a:solidFill>
                <a:schemeClr val="bg1"/>
              </a:solidFill>
              <a:latin typeface="Arial"/>
              <a:ea typeface="微軟正黑體"/>
            </a:endParaRPr>
          </a:p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/>
                <a:ea typeface="微軟正黑體"/>
              </a:rPr>
              <a:t>43</a:t>
            </a:r>
            <a:r>
              <a:rPr lang="zh-TW" altLang="en-US" b="1" dirty="0" smtClean="0">
                <a:solidFill>
                  <a:schemeClr val="bg1"/>
                </a:solidFill>
                <a:latin typeface="Arial"/>
                <a:ea typeface="微軟正黑體"/>
              </a:rPr>
              <a:t>萬</a:t>
            </a:r>
            <a:endParaRPr lang="en-US" altLang="zh-TW" b="1" dirty="0" smtClean="0">
              <a:solidFill>
                <a:schemeClr val="bg1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5437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33992"/>
              </p:ext>
            </p:extLst>
          </p:nvPr>
        </p:nvGraphicFramePr>
        <p:xfrm>
          <a:off x="416010" y="836712"/>
          <a:ext cx="9289518" cy="571115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547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5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6278"/>
              </a:tblGrid>
              <a:tr h="67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ADATA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6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性能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極速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70kmh 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適合台灣環境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11kw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動力系統，爬坡載貨力道十足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滿載可跑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60km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車速太慢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電機功率低無法爬坡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空載不到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50km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載貨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200kg 1188L 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載貨能力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模組化設計 可加裝加溫系統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電機功率低無法實際託運貨物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燃料成本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換電系統 成本較低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全國近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個充電點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充電系統 耗時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無法靈活調度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須回充電站點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台灣電動機車中心認證 品質保障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符合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CNS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國家標準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無認證機制，品質無管制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法規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符合台灣法規，可掛牌上路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針對台灣法規需要修改設計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</a:tr>
              <a:tr h="441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台灣知名車廠打造，安全等級高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無安全保證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車輛數位化監控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智慧導航，派車，任務編排系統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14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搭配雲端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控制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無智慧功能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圖片 5" descr="未命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558974"/>
            <a:ext cx="1872208" cy="11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b="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國產 </a:t>
            </a:r>
            <a:r>
              <a:rPr lang="en-US" altLang="zh-TW" sz="4000" b="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vs </a:t>
            </a:r>
            <a:r>
              <a:rPr lang="zh-TW" altLang="en-US" sz="4000" b="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進口</a:t>
            </a:r>
            <a:endParaRPr lang="en-US" altLang="zh-TW" sz="4000" b="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4" descr="未命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677" y="766796"/>
            <a:ext cx="1340402" cy="7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43" y="1559062"/>
            <a:ext cx="1315413" cy="11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42714" y="810031"/>
            <a:ext cx="3594462" cy="5769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1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4796"/>
              </p:ext>
            </p:extLst>
          </p:nvPr>
        </p:nvGraphicFramePr>
        <p:xfrm>
          <a:off x="416010" y="836712"/>
          <a:ext cx="8497430" cy="595323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85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6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910"/>
                <a:gridCol w="1426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60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64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4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ADATA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GPT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TukTuk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E-TUK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信德昌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天津中宜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0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車長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寬高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[cm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TW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 x 125 x 200</a:t>
                      </a:r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75 x 110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298 x 141 x 185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 x 95 x 168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 x 120 x 183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車重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[kg]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載重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[kg]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 (1180L) 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平地極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速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km/h]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70(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15(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空車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爬坡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km/h]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@ 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16.5</a:t>
                      </a:r>
                      <a:r>
                        <a:rPr lang="en-US" altLang="zh-TW" sz="1200" kern="100" baseline="30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en-US" altLang="zh-TW" sz="1200" kern="100" baseline="30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en-US" altLang="zh-TW" sz="1200" kern="100" baseline="30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無爬坡能力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@11</a:t>
                      </a:r>
                      <a:r>
                        <a:rPr lang="en-US" altLang="zh-TW" sz="1200" kern="100" baseline="30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空車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馬力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[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HP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14.5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7.9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續航力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[km]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100@40kph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 (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容量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[kWh]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6.6 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鉛酸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鉛酸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en-US" altLang="zh-TW" sz="1400" kern="1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hr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換電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19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附加功能</a:t>
                      </a:r>
                      <a:endParaRPr lang="zh-TW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換電系統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雲端車隊管理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智慧導航 排程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監控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7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[NTD]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864,000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40,000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217,000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7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備註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換電系統好調度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無電池成本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雲端車隊管理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智慧導航 排程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大承載量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皆為空載性能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載貨容量小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無智慧功能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充電系統難調度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電池成本高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一年約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12000</a:t>
                      </a: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皆為空載性能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車體過大不適用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無智慧功能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充電系統難調度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電池成本高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一年約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42000</a:t>
                      </a: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動力過小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充電時間長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無智慧功能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車體強度無保障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電池成本高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一年約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24000</a:t>
                      </a:r>
                    </a:p>
                  </a:txBody>
                  <a:tcPr marL="71318" marR="71318" marT="0" marB="0" anchor="ctr"/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動力過小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充電時間長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無智慧功能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車體強度無保障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5725" indent="-857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電池成本高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一年約</a:t>
                      </a: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36000</a:t>
                      </a:r>
                    </a:p>
                  </a:txBody>
                  <a:tcPr marL="71318" marR="71318" marT="0" marB="0" anchor="ctr"/>
                </a:tc>
              </a:tr>
            </a:tbl>
          </a:graphicData>
        </a:graphic>
      </p:graphicFrame>
      <p:pic>
        <p:nvPicPr>
          <p:cNvPr id="12" name="圖片 5" descr="未命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38" y="1452409"/>
            <a:ext cx="1389903" cy="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b="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競品分析</a:t>
            </a:r>
            <a:endParaRPr lang="en-US" altLang="zh-TW" sz="4000" b="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4" descr="未命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84" y="1472183"/>
            <a:ext cx="1340402" cy="7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7" y="1388861"/>
            <a:ext cx="1056250" cy="9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21378" r="27431" b="14089"/>
          <a:stretch/>
        </p:blipFill>
        <p:spPr bwMode="auto">
          <a:xfrm>
            <a:off x="3440543" y="1398083"/>
            <a:ext cx="1052569" cy="9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378380"/>
            <a:ext cx="1159148" cy="10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8664" y="827845"/>
            <a:ext cx="1368152" cy="5985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467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智慧</a:t>
            </a: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儀表</a:t>
            </a:r>
            <a:r>
              <a:rPr lang="en-US" altLang="zh-TW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雲端連結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464" y="76470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儀表：具有導航與超速警示功能。後續可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規劃物流自動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排程功能。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5" y="1162480"/>
            <a:ext cx="9405967" cy="5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40ABA-7754-4373-950B-85773DC93E1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0" y="30920"/>
            <a:ext cx="990600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zh-TW" altLang="en-US" sz="4000" kern="0" dirty="0" smtClean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車體設計</a:t>
            </a:r>
            <a:endParaRPr lang="en-US" altLang="zh-TW" sz="4000" kern="0" dirty="0">
              <a:solidFill>
                <a:schemeClr val="tx1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464" y="764704"/>
            <a:ext cx="957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傾斜機構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：車輛轉彎時，車身可傾斜，可避免車輛轉彎時翻覆，提高車輛的安全性。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齒輪箱具有差速器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：車輛轉彎時，後齒輪箱具有差速器，車輛轉彎時，後二輪運轉順暢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提升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提高車輛的安全性。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可控制的駐車系統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：免去使用腳踏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主腳架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駐車，提升使用的方便性。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齒輪箱具有換檔機構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：齒輪箱具有低速檔，可提升高附載狀況下的爬坡能力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CBS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腳煞前後連動剎車：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符合台灣與歐盟規定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4632"/>
          <a:stretch/>
        </p:blipFill>
        <p:spPr bwMode="auto">
          <a:xfrm>
            <a:off x="203864" y="2636912"/>
            <a:ext cx="4713132" cy="316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36912"/>
            <a:ext cx="4784861" cy="31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1368</Words>
  <Application>Microsoft Office PowerPoint</Application>
  <PresentationFormat>A4 紙張 (210x297 公釐)</PresentationFormat>
  <Paragraphs>307</Paragraphs>
  <Slides>13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電動貨運三輪車報告</vt:lpstr>
      <vt:lpstr>摘要</vt:lpstr>
      <vt:lpstr>智慧區域物流電動三輪載具</vt:lpstr>
      <vt:lpstr>智慧電動物流三輪車</vt:lpstr>
      <vt:lpstr>試算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沈博報告</dc:title>
  <dc:creator>Brent_Yen</dc:creator>
  <cp:lastModifiedBy>user</cp:lastModifiedBy>
  <cp:revision>197</cp:revision>
  <cp:lastPrinted>2018-10-29T06:25:48Z</cp:lastPrinted>
  <dcterms:created xsi:type="dcterms:W3CDTF">2018-10-08T06:30:48Z</dcterms:created>
  <dcterms:modified xsi:type="dcterms:W3CDTF">2021-03-30T09:28:24Z</dcterms:modified>
</cp:coreProperties>
</file>