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  <p:sldMasterId id="2147483675" r:id="rId2"/>
    <p:sldMasterId id="2147483687" r:id="rId3"/>
  </p:sldMasterIdLst>
  <p:notesMasterIdLst>
    <p:notesMasterId r:id="rId19"/>
  </p:notesMasterIdLst>
  <p:handoutMasterIdLst>
    <p:handoutMasterId r:id="rId20"/>
  </p:handoutMasterIdLst>
  <p:sldIdLst>
    <p:sldId id="527" r:id="rId4"/>
    <p:sldId id="743" r:id="rId5"/>
    <p:sldId id="741" r:id="rId6"/>
    <p:sldId id="600" r:id="rId7"/>
    <p:sldId id="567" r:id="rId8"/>
    <p:sldId id="744" r:id="rId9"/>
    <p:sldId id="753" r:id="rId10"/>
    <p:sldId id="750" r:id="rId11"/>
    <p:sldId id="463" r:id="rId12"/>
    <p:sldId id="465" r:id="rId13"/>
    <p:sldId id="754" r:id="rId14"/>
    <p:sldId id="745" r:id="rId15"/>
    <p:sldId id="596" r:id="rId16"/>
    <p:sldId id="589" r:id="rId17"/>
    <p:sldId id="551" r:id="rId18"/>
  </p:sldIdLst>
  <p:sldSz cx="9144000" cy="6858000" type="screen4x3"/>
  <p:notesSz cx="6807200" cy="9939338"/>
  <p:defaultTextStyle>
    <a:defPPr>
      <a:defRPr lang="zh-TW"/>
    </a:defPPr>
    <a:lvl1pPr marL="0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4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7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FF33"/>
    <a:srgbClr val="FF0066"/>
    <a:srgbClr val="F15BE6"/>
    <a:srgbClr val="CBDE6E"/>
    <a:srgbClr val="78B832"/>
    <a:srgbClr val="99FF33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521" autoAdjust="0"/>
  </p:normalViewPr>
  <p:slideViewPr>
    <p:cSldViewPr>
      <p:cViewPr>
        <p:scale>
          <a:sx n="66" d="100"/>
          <a:sy n="66" d="100"/>
        </p:scale>
        <p:origin x="-293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 txBox="1">
            <a:spLocks noGrp="1"/>
          </p:cNvSpPr>
          <p:nvPr>
            <p:ph type="hdr" sz="quarter"/>
          </p:nvPr>
        </p:nvSpPr>
        <p:spPr>
          <a:xfrm>
            <a:off x="2" y="1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t" anchorCtr="0" compatLnSpc="1"/>
          <a:lstStyle/>
          <a:p>
            <a:pPr defTabSz="91422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000000"/>
              </a:solidFill>
              <a:latin typeface="Calibri" pitchFamily="34"/>
              <a:ea typeface="微软雅黑" pitchFamily="34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quarter" idx="1"/>
          </p:nvPr>
        </p:nvSpPr>
        <p:spPr>
          <a:xfrm>
            <a:off x="3855835" y="1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t" anchorCtr="0" compatLnSpc="1"/>
          <a:lstStyle/>
          <a:p>
            <a:pPr algn="r" defTabSz="91422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E398D3-93E9-4199-80B3-28338A57C416}" type="datetime1">
              <a:rPr lang="en-US" sz="1200">
                <a:solidFill>
                  <a:srgbClr val="000000"/>
                </a:solidFill>
                <a:latin typeface="Arial"/>
                <a:ea typeface="宋体" pitchFamily="2"/>
                <a:cs typeface="宋体"/>
              </a:rPr>
              <a:pPr algn="r" defTabSz="91422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8/19/2019</a:t>
            </a:fld>
            <a:endParaRPr lang="en-US" sz="1200">
              <a:solidFill>
                <a:srgbClr val="000000"/>
              </a:solidFill>
              <a:latin typeface="Calibri" pitchFamily="34"/>
              <a:ea typeface="微软雅黑" pitchFamily="34"/>
            </a:endParaRPr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2"/>
          </p:nvPr>
        </p:nvSpPr>
        <p:spPr>
          <a:xfrm>
            <a:off x="2" y="9440642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b" anchorCtr="0" compatLnSpc="1"/>
          <a:lstStyle/>
          <a:p>
            <a:pPr defTabSz="91422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000000"/>
              </a:solidFill>
              <a:latin typeface="Calibri" pitchFamily="34"/>
              <a:ea typeface="微软雅黑" pitchFamily="34"/>
            </a:endParaR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3"/>
          </p:nvPr>
        </p:nvSpPr>
        <p:spPr>
          <a:xfrm>
            <a:off x="3855835" y="9440642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b" anchorCtr="0" compatLnSpc="1"/>
          <a:lstStyle/>
          <a:p>
            <a:pPr algn="r" defTabSz="91422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A4FFD2-6F49-4FE8-96CC-ED7B28BCBE59}" type="slidenum">
              <a:rPr/>
              <a:pPr algn="r" defTabSz="91422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>
              <a:solidFill>
                <a:srgbClr val="000000"/>
              </a:solidFill>
              <a:latin typeface="Arial" pitchFamily="34"/>
              <a:ea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035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 txBox="1">
            <a:spLocks noGrp="1"/>
          </p:cNvSpPr>
          <p:nvPr>
            <p:ph type="hdr" sz="quarter"/>
          </p:nvPr>
        </p:nvSpPr>
        <p:spPr>
          <a:xfrm>
            <a:off x="2" y="1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t" anchorCtr="0" compatLnSpc="1"/>
          <a:lstStyle>
            <a:lvl1pPr marL="0" marR="0" lvl="0" indent="0" algn="l" defTabSz="91422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微软雅黑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占位符 2"/>
          <p:cNvSpPr txBox="1">
            <a:spLocks noGrp="1"/>
          </p:cNvSpPr>
          <p:nvPr>
            <p:ph type="dt" idx="1"/>
          </p:nvPr>
        </p:nvSpPr>
        <p:spPr>
          <a:xfrm>
            <a:off x="3855835" y="1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t" anchorCtr="0" compatLnSpc="1"/>
          <a:lstStyle>
            <a:lvl1pPr marL="0" marR="0" lvl="0" indent="0" algn="r" defTabSz="91422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  <a:cs typeface="宋体"/>
              </a:defRPr>
            </a:lvl1pPr>
          </a:lstStyle>
          <a:p>
            <a:pPr lvl="0"/>
            <a:fld id="{A13E4E92-8482-4815-9118-1AD56F263786}" type="datetime1">
              <a:rPr lang="en-US"/>
              <a:pPr lvl="0"/>
              <a:t>8/19/2019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  <a:round/>
          </a:ln>
        </p:spPr>
      </p:sp>
      <p:sp>
        <p:nvSpPr>
          <p:cNvPr id="5" name="备注占位符 4"/>
          <p:cNvSpPr txBox="1"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4"/>
          </p:nvPr>
        </p:nvSpPr>
        <p:spPr>
          <a:xfrm>
            <a:off x="2" y="9440642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b" anchorCtr="0" compatLnSpc="1"/>
          <a:lstStyle>
            <a:lvl1pPr marL="0" marR="0" lvl="0" indent="0" algn="l" defTabSz="91422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微软雅黑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5"/>
          </p:nvPr>
        </p:nvSpPr>
        <p:spPr>
          <a:xfrm>
            <a:off x="3855835" y="9440642"/>
            <a:ext cx="2949786" cy="49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anchor="b" anchorCtr="0" compatLnSpc="1"/>
          <a:lstStyle>
            <a:lvl1pPr marL="0" marR="0" lvl="0" indent="0" algn="r" defTabSz="91422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宋体" pitchFamily="2"/>
              </a:defRPr>
            </a:lvl1pPr>
          </a:lstStyle>
          <a:p>
            <a:pPr lvl="0"/>
            <a:fld id="{AA907E02-30B9-43FC-B5CD-490812AA7B8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3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274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Calibri"/>
        <a:ea typeface="微软雅黑" pitchFamily="34"/>
      </a:defRPr>
    </a:lvl1pPr>
    <a:lvl2pPr marL="457137" marR="0" lvl="1" indent="0" algn="l" defTabSz="914274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Calibri"/>
        <a:ea typeface="微软雅黑" pitchFamily="34"/>
      </a:defRPr>
    </a:lvl2pPr>
    <a:lvl3pPr marL="914274" marR="0" lvl="2" indent="0" algn="l" defTabSz="914274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Calibri"/>
        <a:ea typeface="微软雅黑" pitchFamily="34"/>
      </a:defRPr>
    </a:lvl3pPr>
    <a:lvl4pPr marL="1371410" marR="0" lvl="3" indent="0" algn="l" defTabSz="914274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Calibri"/>
        <a:ea typeface="微软雅黑" pitchFamily="34"/>
      </a:defRPr>
    </a:lvl4pPr>
    <a:lvl5pPr marL="1828547" marR="0" lvl="4" indent="0" algn="l" defTabSz="914274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Calibri"/>
        <a:ea typeface="微软雅黑" pitchFamily="34"/>
      </a:defRPr>
    </a:lvl5pPr>
    <a:lvl6pPr marL="2285684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7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907E02-30B9-43FC-B5CD-490812AA7B8A}" type="slidenum">
              <a:rPr lang="en-US" altLang="zh-TW" smtClean="0"/>
              <a:pPr lvl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40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A907E02-30B9-43FC-B5CD-490812AA7B8A}" type="slidenum">
              <a:rPr lang="en-US" altLang="zh-TW" smtClean="0"/>
              <a:pPr lvl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81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255713" y="5386388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CB9D5-D526-4B9B-8BE8-040550A4B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7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327331-46D7-497F-9B7B-ADBC7AC95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00" b="219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382717"/>
            <a:ext cx="7772400" cy="1470025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405188"/>
            <a:ext cx="6400800" cy="1752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6" name="Picture 9" descr="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0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81263F34-2836-4637-AF8F-613716CDA6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536" y="2852936"/>
            <a:ext cx="3817600" cy="38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835735FB-5C40-4F57-9C51-DB7851FF33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38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-26988"/>
            <a:ext cx="2057400" cy="61531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019800" cy="61531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1F162C6A-2DF1-4A18-8D32-078756D14D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671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003-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003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015" y="6216650"/>
            <a:ext cx="2820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i="0">
                <a:solidFill>
                  <a:prstClr val="black"/>
                </a:solidFill>
                <a:latin typeface="Arial" charset="0"/>
                <a:ea typeface="華康粗圓體" pitchFamily="49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i="0">
                <a:solidFill>
                  <a:prstClr val="black"/>
                </a:solidFill>
                <a:latin typeface="Arial" charset="0"/>
                <a:ea typeface="華康粗圓體" pitchFamily="49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72967E69-B3A5-4C15-9B15-725222ED7F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42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31E8B225-F7E8-4743-AA99-6AFE79888A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093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00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81451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4949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/>
            </a:lvl1pPr>
            <a:lvl2pPr>
              <a:buFontTx/>
              <a:buBlip>
                <a:blip r:embed="rId3"/>
              </a:buBlip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88A1-093F-4FA0-9485-C4E59E3B5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96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7" indent="0">
              <a:buNone/>
              <a:defRPr sz="1800"/>
            </a:lvl2pPr>
            <a:lvl3pPr marL="914274" indent="0">
              <a:buNone/>
              <a:defRPr sz="1600"/>
            </a:lvl3pPr>
            <a:lvl4pPr marL="1371410" indent="0">
              <a:buNone/>
              <a:defRPr sz="1400"/>
            </a:lvl4pPr>
            <a:lvl5pPr marL="1828547" indent="0">
              <a:buNone/>
              <a:defRPr sz="1400"/>
            </a:lvl5pPr>
            <a:lvl6pPr marL="2285684" indent="0">
              <a:buNone/>
              <a:defRPr sz="1400"/>
            </a:lvl6pPr>
            <a:lvl7pPr marL="2742821" indent="0">
              <a:buNone/>
              <a:defRPr sz="1400"/>
            </a:lvl7pPr>
            <a:lvl8pPr marL="3199957" indent="0">
              <a:buNone/>
              <a:defRPr sz="1400"/>
            </a:lvl8pPr>
            <a:lvl9pPr marL="365709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21C8-5644-42C6-A06A-4C78C2A9A7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941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779F-3F9B-40AB-A2FA-391208B86B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448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5C09-6571-44C4-841A-C193A6E4E2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90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1A90-A370-479C-AB8F-1A52E66095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17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BD2DCFE0-4C5C-41FF-89C1-3F4AF434F4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61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8A33-11F1-4AFB-A2FC-9291889BB4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48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07B9-CD9D-4D24-92E8-3DDF583FE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769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0" indent="0">
              <a:buNone/>
              <a:defRPr sz="2000"/>
            </a:lvl4pPr>
            <a:lvl5pPr marL="1828547" indent="0">
              <a:buNone/>
              <a:defRPr sz="2000"/>
            </a:lvl5pPr>
            <a:lvl6pPr marL="2285684" indent="0">
              <a:buNone/>
              <a:defRPr sz="2000"/>
            </a:lvl6pPr>
            <a:lvl7pPr marL="2742821" indent="0">
              <a:buNone/>
              <a:defRPr sz="2000"/>
            </a:lvl7pPr>
            <a:lvl8pPr marL="3199957" indent="0">
              <a:buNone/>
              <a:defRPr sz="2000"/>
            </a:lvl8pPr>
            <a:lvl9pPr marL="365709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2586-F031-418F-B6D4-E566DDAF32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089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695C-BEFA-4874-94CC-F028298649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55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-26988"/>
            <a:ext cx="2057400" cy="61531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019800" cy="61531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4639-4209-4001-BE06-CBB00B1CF2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11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382717"/>
            <a:ext cx="7772400" cy="1470025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405188"/>
            <a:ext cx="6400800" cy="1752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5" name="图片 1" descr="58"/>
          <p:cNvPicPr>
            <a:picLocks noGrp="1" noChangeAspect="1"/>
          </p:cNvPicPr>
          <p:nvPr isPhoto="1" userDrawn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0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0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21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7" indent="0">
              <a:buNone/>
              <a:defRPr sz="1800"/>
            </a:lvl2pPr>
            <a:lvl3pPr marL="914274" indent="0">
              <a:buNone/>
              <a:defRPr sz="1600"/>
            </a:lvl3pPr>
            <a:lvl4pPr marL="1371410" indent="0">
              <a:buNone/>
              <a:defRPr sz="1400"/>
            </a:lvl4pPr>
            <a:lvl5pPr marL="1828547" indent="0">
              <a:buNone/>
              <a:defRPr sz="1400"/>
            </a:lvl5pPr>
            <a:lvl6pPr marL="2285684" indent="0">
              <a:buNone/>
              <a:defRPr sz="1400"/>
            </a:lvl6pPr>
            <a:lvl7pPr marL="2742821" indent="0">
              <a:buNone/>
              <a:defRPr sz="1400"/>
            </a:lvl7pPr>
            <a:lvl8pPr marL="3199957" indent="0">
              <a:buNone/>
              <a:defRPr sz="1400"/>
            </a:lvl8pPr>
            <a:lvl9pPr marL="365709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F875F13-3825-4E8D-9FC7-F6C3085166B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8816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B3C6662-5311-4006-A081-5234B04D07B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9138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9E6EE37-7205-4C3D-A1C0-FC0CA6C956F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86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7" indent="0">
              <a:buNone/>
              <a:defRPr sz="1800"/>
            </a:lvl2pPr>
            <a:lvl3pPr marL="914274" indent="0">
              <a:buNone/>
              <a:defRPr sz="1600"/>
            </a:lvl3pPr>
            <a:lvl4pPr marL="1371410" indent="0">
              <a:buNone/>
              <a:defRPr sz="1400"/>
            </a:lvl4pPr>
            <a:lvl5pPr marL="1828547" indent="0">
              <a:buNone/>
              <a:defRPr sz="1400"/>
            </a:lvl5pPr>
            <a:lvl6pPr marL="2285684" indent="0">
              <a:buNone/>
              <a:defRPr sz="1400"/>
            </a:lvl6pPr>
            <a:lvl7pPr marL="2742821" indent="0">
              <a:buNone/>
              <a:defRPr sz="1400"/>
            </a:lvl7pPr>
            <a:lvl8pPr marL="3199957" indent="0">
              <a:buNone/>
              <a:defRPr sz="1400"/>
            </a:lvl8pPr>
            <a:lvl9pPr marL="365709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4F875F13-3825-4E8D-9FC7-F6C308516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328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5807A09-7537-48C9-8B8D-CD81F5AF0F2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106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850D4CC-AA4F-4D41-945E-088646EC3D1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6660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BF1AEE9-71D4-4E18-87EE-2506C2D55C7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16020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0" indent="0">
              <a:buNone/>
              <a:defRPr sz="2000"/>
            </a:lvl4pPr>
            <a:lvl5pPr marL="1828547" indent="0">
              <a:buNone/>
              <a:defRPr sz="2000"/>
            </a:lvl5pPr>
            <a:lvl6pPr marL="2285684" indent="0">
              <a:buNone/>
              <a:defRPr sz="2000"/>
            </a:lvl6pPr>
            <a:lvl7pPr marL="2742821" indent="0">
              <a:buNone/>
              <a:defRPr sz="2000"/>
            </a:lvl7pPr>
            <a:lvl8pPr marL="3199957" indent="0">
              <a:buNone/>
              <a:defRPr sz="2000"/>
            </a:lvl8pPr>
            <a:lvl9pPr marL="365709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E0779FD-0DF3-4F12-9FC0-E68B7816C22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6531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35735FB-5C40-4F57-9C51-DB7851FF337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4542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-26988"/>
            <a:ext cx="2057400" cy="61531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019800" cy="61531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F162C6A-2DF1-4A18-8D32-078756D14D2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7366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003-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003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015" y="6216650"/>
            <a:ext cx="2820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i="0">
                <a:solidFill>
                  <a:prstClr val="black"/>
                </a:solidFill>
                <a:latin typeface="Arial" charset="0"/>
                <a:ea typeface="華康粗圓體" pitchFamily="49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i="0">
                <a:solidFill>
                  <a:prstClr val="black"/>
                </a:solidFill>
                <a:latin typeface="Arial" charset="0"/>
                <a:ea typeface="華康粗圓體" pitchFamily="49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2967E69-B3A5-4C15-9B15-725222ED7F2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496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1E8B225-F7E8-4743-AA99-6AFE79888A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54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6B3C6662-5311-4006-A081-5234B04D07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033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7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29E6EE37-7205-4C3D-A1C0-FC0CA6C956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98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95807A09-7537-48C9-8B8D-CD81F5AF0F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1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3D327331-46D7-497F-9B7B-ADBC7AC95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00" b="2194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Picture 9" descr="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8" y="6309320"/>
            <a:ext cx="241337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069353" y="6537325"/>
            <a:ext cx="100529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45" tIns="41422" rIns="82845" bIns="41422"/>
          <a:lstStyle/>
          <a:p>
            <a:pPr algn="ctr">
              <a:defRPr/>
            </a:pPr>
            <a:fld id="{64E9CBC8-673C-4719-99AB-93E0D80D5011}" type="slidenum">
              <a:rPr lang="en-US" altLang="zh-TW" sz="1300">
                <a:latin typeface="Bodoni MT Black" pitchFamily="18" charset="0"/>
                <a:cs typeface="Arial" charset="0"/>
              </a:rPr>
              <a:pPr algn="ctr">
                <a:defRPr/>
              </a:pPr>
              <a:t>‹#›</a:t>
            </a:fld>
            <a:endParaRPr lang="en-US" altLang="zh-TW" sz="1300" dirty="0">
              <a:latin typeface="Bodoni MT Black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1BF1AEE9-71D4-4E18-87EE-2506C2D55C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32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0" indent="0">
              <a:buNone/>
              <a:defRPr sz="2000"/>
            </a:lvl4pPr>
            <a:lvl5pPr marL="1828547" indent="0">
              <a:buNone/>
              <a:defRPr sz="2000"/>
            </a:lvl5pPr>
            <a:lvl6pPr marL="2285684" indent="0">
              <a:buNone/>
              <a:defRPr sz="2000"/>
            </a:lvl6pPr>
            <a:lvl7pPr marL="2742821" indent="0">
              <a:buNone/>
              <a:defRPr sz="2000"/>
            </a:lvl7pPr>
            <a:lvl8pPr marL="3199957" indent="0">
              <a:buNone/>
              <a:defRPr sz="2000"/>
            </a:lvl8pPr>
            <a:lvl9pPr marL="365709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7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79839" y="6237288"/>
            <a:ext cx="1800225" cy="476250"/>
          </a:xfrm>
          <a:prstGeom prst="rect">
            <a:avLst/>
          </a:prstGeom>
          <a:ln/>
        </p:spPr>
        <p:txBody>
          <a:bodyPr lIns="82845" tIns="41422" rIns="82845" bIns="41422"/>
          <a:lstStyle>
            <a:lvl1pPr>
              <a:defRPr/>
            </a:lvl1pPr>
          </a:lstStyle>
          <a:p>
            <a:pPr>
              <a:defRPr/>
            </a:pPr>
            <a:fld id="{DE0779FD-0DF3-4F12-9FC0-E68B7816C2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492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3D327331-46D7-497F-9B7B-ADBC7AC95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200" b="21943"/>
          <a:stretch/>
        </p:blipFill>
        <p:spPr>
          <a:xfrm>
            <a:off x="0" y="1"/>
            <a:ext cx="9144000" cy="836711"/>
          </a:xfrm>
          <a:prstGeom prst="rect">
            <a:avLst/>
          </a:prstGeom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8" y="6309320"/>
            <a:ext cx="241337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69353" y="6537325"/>
            <a:ext cx="100529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45" tIns="41422" rIns="82845" bIns="41422"/>
          <a:lstStyle/>
          <a:p>
            <a:pPr algn="ctr">
              <a:defRPr/>
            </a:pPr>
            <a:fld id="{64E9CBC8-673C-4719-99AB-93E0D80D5011}" type="slidenum">
              <a:rPr lang="en-US" altLang="zh-TW" sz="1300">
                <a:latin typeface="Bodoni MT Black" pitchFamily="18" charset="0"/>
                <a:cs typeface="Arial" charset="0"/>
              </a:rPr>
              <a:pPr algn="ctr">
                <a:defRPr/>
              </a:pPr>
              <a:t>‹#›</a:t>
            </a:fld>
            <a:endParaRPr lang="en-US" altLang="zh-TW" sz="1300" dirty="0">
              <a:latin typeface="Bodoni MT Black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4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5pPr>
      <a:lvl6pPr marL="457137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6pPr>
      <a:lvl7pPr marL="914274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7pPr>
      <a:lvl8pPr marL="137141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8pPr>
      <a:lvl9pPr marL="1828547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2" indent="-22856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79" indent="-22856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16" indent="-22856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5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388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25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6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001-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001-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110151-D94E-4E62-9D1E-93B7F294E4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6165850"/>
            <a:ext cx="2820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2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標楷體" pitchFamily="65" charset="-120"/>
          <a:ea typeface="標楷體" pitchFamily="65" charset="-120"/>
        </a:defRPr>
      </a:lvl5pPr>
      <a:lvl6pPr marL="457137" algn="ctr" rtl="0" fontAlgn="base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Arial" charset="0"/>
          <a:ea typeface="標楷體" pitchFamily="65" charset="-120"/>
        </a:defRPr>
      </a:lvl6pPr>
      <a:lvl7pPr marL="914274" algn="ctr" rtl="0" fontAlgn="base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Arial" charset="0"/>
          <a:ea typeface="標楷體" pitchFamily="65" charset="-120"/>
        </a:defRPr>
      </a:lvl7pPr>
      <a:lvl8pPr marL="1371410" algn="ctr" rtl="0" fontAlgn="base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Arial" charset="0"/>
          <a:ea typeface="標楷體" pitchFamily="65" charset="-120"/>
        </a:defRPr>
      </a:lvl8pPr>
      <a:lvl9pPr marL="1828547" algn="ctr" rtl="0" fontAlgn="base">
        <a:spcBef>
          <a:spcPct val="0"/>
        </a:spcBef>
        <a:spcAft>
          <a:spcPct val="0"/>
        </a:spcAft>
        <a:defRPr kumimoji="1" sz="4400" b="1">
          <a:solidFill>
            <a:srgbClr val="0033CC"/>
          </a:solidFill>
          <a:latin typeface="Arial" charset="0"/>
          <a:ea typeface="標楷體" pitchFamily="65" charset="-12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2" indent="-22856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79" indent="-22856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16" indent="-22856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5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388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25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6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005-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2" descr="005-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815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8" y="6309320"/>
            <a:ext cx="241337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4069353" y="6537325"/>
            <a:ext cx="100529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45" tIns="41422" rIns="82845" bIns="41422"/>
          <a:lstStyle/>
          <a:p>
            <a:pPr algn="ctr">
              <a:defRPr/>
            </a:pPr>
            <a:fld id="{64E9CBC8-673C-4719-99AB-93E0D80D5011}" type="slidenum">
              <a:rPr lang="en-US" altLang="zh-TW" sz="1300">
                <a:latin typeface="Bodoni MT Black" pitchFamily="18" charset="0"/>
                <a:ea typeface="微軟正黑體" panose="020B0604030504040204" pitchFamily="34" charset="-120"/>
                <a:cs typeface="Arial" charset="0"/>
              </a:rPr>
              <a:pPr algn="ctr">
                <a:defRPr/>
              </a:pPr>
              <a:t>‹#›</a:t>
            </a:fld>
            <a:endParaRPr lang="en-US" altLang="zh-TW" sz="1300" dirty="0">
              <a:latin typeface="Bodoni MT Black" pitchFamily="18" charset="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5pPr>
      <a:lvl6pPr marL="457137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6pPr>
      <a:lvl7pPr marL="914274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7pPr>
      <a:lvl8pPr marL="137141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8pPr>
      <a:lvl9pPr marL="1828547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  <a:ea typeface="標楷體" pitchFamily="65" charset="-12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2" indent="-22856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79" indent="-22856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16" indent="-22856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5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388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25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62" indent="-22856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3"/>
          <p:cNvSpPr txBox="1">
            <a:spLocks noChangeArrowheads="1"/>
          </p:cNvSpPr>
          <p:nvPr/>
        </p:nvSpPr>
        <p:spPr bwMode="auto">
          <a:xfrm>
            <a:off x="5652120" y="6061906"/>
            <a:ext cx="3203848" cy="3914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82845" tIns="41422" rIns="82845" bIns="41422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pPr algn="dist">
              <a:spcBef>
                <a:spcPts val="0"/>
              </a:spcBef>
            </a:pPr>
            <a:r>
              <a:rPr lang="zh-TW" altLang="en-US" sz="2000" spc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中華民國</a:t>
            </a:r>
            <a:r>
              <a:rPr lang="en-US" altLang="zh-TW" sz="2000" spc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108</a:t>
            </a:r>
            <a:r>
              <a:rPr lang="zh-TW" altLang="en-US" sz="2000" spc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年</a:t>
            </a:r>
            <a:r>
              <a:rPr lang="en-US" altLang="zh-TW" sz="2000" spc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08</a:t>
            </a:r>
            <a:r>
              <a:rPr lang="zh-TW" altLang="en-US" sz="2000" spc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月</a:t>
            </a:r>
          </a:p>
        </p:txBody>
      </p:sp>
      <p:sp>
        <p:nvSpPr>
          <p:cNvPr id="11" name="矩形 10"/>
          <p:cNvSpPr/>
          <p:nvPr/>
        </p:nvSpPr>
        <p:spPr>
          <a:xfrm>
            <a:off x="287524" y="764704"/>
            <a:ext cx="8568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>
                <a:blipFill>
                  <a:blip r:embed="rId2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柴油車黑煙檢測方法</a:t>
            </a:r>
            <a:endParaRPr lang="en-US" altLang="zh-TW" sz="6000" dirty="0">
              <a:blipFill>
                <a:blip r:embed="rId2"/>
                <a:stretch>
                  <a:fillRect/>
                </a:stretch>
              </a:blip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  <a:p>
            <a:pPr algn="ctr"/>
            <a:r>
              <a:rPr lang="zh-TW" altLang="en-US" sz="6000" dirty="0">
                <a:blipFill>
                  <a:blip r:embed="rId2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與全國自主管理標章</a:t>
            </a:r>
            <a:endParaRPr lang="en-US" altLang="zh-TW" sz="6000" dirty="0">
              <a:blipFill>
                <a:blip r:embed="rId2"/>
                <a:stretch>
                  <a:fillRect/>
                </a:stretch>
              </a:blip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37817" y="2716479"/>
            <a:ext cx="1107996" cy="36933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kern="10" normalizeH="1" dirty="0">
              <a:ln w="18415">
                <a:solidFill>
                  <a:srgbClr val="FFFFFF"/>
                </a:solidFill>
                <a:round/>
                <a:headEnd/>
                <a:tailEnd/>
              </a:ln>
              <a:latin typeface="Arial" charset="0"/>
              <a:ea typeface="華康綜藝體"/>
            </a:endParaRPr>
          </a:p>
        </p:txBody>
      </p:sp>
      <p:pic>
        <p:nvPicPr>
          <p:cNvPr id="7" name="图形 13">
            <a:extLst>
              <a:ext uri="{FF2B5EF4-FFF2-40B4-BE49-F238E27FC236}">
                <a16:creationId xmlns="" xmlns:a16="http://schemas.microsoft.com/office/drawing/2014/main" id="{B64CCA15-AAD7-45BB-A632-2C4BC6E76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243" y="5733256"/>
            <a:ext cx="808863" cy="7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BDD2674-6661-4107-B496-5285A9584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196752"/>
            <a:ext cx="1415772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替代方案</a:t>
            </a:r>
          </a:p>
        </p:txBody>
      </p:sp>
      <p:sp>
        <p:nvSpPr>
          <p:cNvPr id="15" name="文字方塊 9">
            <a:extLst>
              <a:ext uri="{FF2B5EF4-FFF2-40B4-BE49-F238E27FC236}">
                <a16:creationId xmlns="" xmlns:a16="http://schemas.microsoft.com/office/drawing/2014/main" id="{CDE610D0-DC17-4F39-98DA-CFE7021F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988840"/>
            <a:ext cx="82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下列情況無須執行全負載馬力比測試，僅執行無負載黑煙檢測：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57238" lvl="1" indent="-300038" algn="just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車輛本身底盤過低或後雙輪輪距過窄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57238" lvl="1" indent="-300038" algn="just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具引擎限速裝置，或恆定四輪傳動裝置，且無法切換為二輪傳動者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57238" lvl="1" indent="-300038" algn="just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至本署認可保養廠完成調修者（評估中）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馬力比無法符合規範者，若取得原車輛製造廠或國外原廠國內指定代理人出具相關證明文件，並依不透光率檢測結果核予對應等級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離島地區依不透光率檢測結果核予對應等級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B51B37E-0A75-4E2C-A355-BFAFFED49A99}"/>
              </a:ext>
            </a:extLst>
          </p:cNvPr>
          <p:cNvSpPr txBox="1">
            <a:spLocks/>
          </p:cNvSpPr>
          <p:nvPr/>
        </p:nvSpPr>
        <p:spPr>
          <a:xfrm>
            <a:off x="14449" y="0"/>
            <a:ext cx="4557551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dirty="0"/>
              <a:t>核發原則</a:t>
            </a:r>
            <a:endParaRPr lang="zh-CN" altLang="en-US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 rot="169628">
            <a:off x="790366" y="999187"/>
            <a:ext cx="707171" cy="793743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2"/>
          <p:cNvSpPr txBox="1"/>
          <p:nvPr/>
        </p:nvSpPr>
        <p:spPr>
          <a:xfrm>
            <a:off x="821712" y="1136353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-3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3200" b="1" spc="-300" dirty="0">
              <a:solidFill>
                <a:schemeClr val="accent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FA99A8A2-0B0D-4EE1-B6D5-B96BE39B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203895"/>
            <a:ext cx="1223480" cy="138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5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486D4-52B7-494A-B7B4-016F2966FE05}"/>
              </a:ext>
            </a:extLst>
          </p:cNvPr>
          <p:cNvSpPr txBox="1">
            <a:spLocks/>
          </p:cNvSpPr>
          <p:nvPr/>
        </p:nvSpPr>
        <p:spPr>
          <a:xfrm>
            <a:off x="1475656" y="2046866"/>
            <a:ext cx="7344816" cy="165406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pPr algn="ctr"/>
            <a:r>
              <a:rPr lang="zh-TW" altLang="en-US" sz="5400" dirty="0">
                <a:solidFill>
                  <a:prstClr val="black"/>
                </a:solidFill>
              </a:rPr>
              <a:t>提升檢測品質</a:t>
            </a:r>
          </a:p>
        </p:txBody>
      </p:sp>
      <p:pic>
        <p:nvPicPr>
          <p:cNvPr id="3" name="图形 7">
            <a:extLst>
              <a:ext uri="{FF2B5EF4-FFF2-40B4-BE49-F238E27FC236}">
                <a16:creationId xmlns="" xmlns:a16="http://schemas.microsoft.com/office/drawing/2014/main" id="{117483DD-56D2-49CE-8C8C-E7F948CC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28" y="2461146"/>
            <a:ext cx="647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1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67E5C2C-BF40-4F5C-A79F-2838325602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002">
            <a:off x="6993550" y="3760187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05F94D5-A61E-44CD-BF8A-777BB175DB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6958">
            <a:off x="6747302" y="5152848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A9D81E-0333-4C99-9B53-021A2E69EB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8776">
            <a:off x="6934266" y="2216846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46AAEDD-8181-4ADD-BA7C-C5496194C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13735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sz="3600" dirty="0"/>
              <a:t>確保地方環保局檢驗品質</a:t>
            </a:r>
          </a:p>
        </p:txBody>
      </p:sp>
      <p:pic>
        <p:nvPicPr>
          <p:cNvPr id="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1126"/>
            <a:ext cx="2880320" cy="2780762"/>
          </a:xfrm>
          <a:prstGeom prst="rect">
            <a:avLst/>
          </a:prstGeom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8" y="2276872"/>
            <a:ext cx="2423726" cy="2296703"/>
          </a:xfrm>
          <a:prstGeom prst="rect">
            <a:avLst/>
          </a:prstGeom>
        </p:spPr>
      </p:pic>
      <p:pic>
        <p:nvPicPr>
          <p:cNvPr id="13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1728192" cy="1668457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1763688" y="1708771"/>
            <a:ext cx="996313" cy="91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 smtClean="0">
                <a:ln w="28575">
                  <a:solidFill>
                    <a:sysClr val="window" lastClr="FFFFFF"/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Comic Sans MS" pitchFamily="66" charset="0"/>
                <a:ea typeface="微软雅黑" pitchFamily="34" charset="-122"/>
                <a:cs typeface="Arial" pitchFamily="34" charset="0"/>
              </a:rPr>
              <a:t>A</a:t>
            </a:r>
            <a:endParaRPr kumimoji="0" lang="zh-CN" altLang="en-US" sz="6600" b="1" i="0" u="none" strike="noStrike" kern="0" cap="none" spc="0" normalizeH="0" baseline="0" noProof="0" dirty="0">
              <a:ln w="28575">
                <a:solidFill>
                  <a:sysClr val="window" lastClr="FFFFFF"/>
                </a:solidFill>
                <a:prstDash val="solid"/>
                <a:miter lim="800000"/>
              </a:ln>
              <a:noFill/>
              <a:effectLst/>
              <a:uLnTx/>
              <a:uFillTx/>
              <a:latin typeface="Comic Sans MS" pitchFamily="66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1115616" y="3090839"/>
            <a:ext cx="996313" cy="91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 smtClean="0">
                <a:ln w="28575">
                  <a:solidFill>
                    <a:sysClr val="window" lastClr="FFFFFF"/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Comic Sans MS" pitchFamily="66" charset="0"/>
                <a:ea typeface="微软雅黑" pitchFamily="34" charset="-122"/>
                <a:cs typeface="Arial" pitchFamily="34" charset="0"/>
              </a:rPr>
              <a:t>B</a:t>
            </a:r>
            <a:endParaRPr kumimoji="0" lang="zh-CN" altLang="en-US" sz="6600" b="1" i="0" u="none" strike="noStrike" kern="0" cap="none" spc="0" normalizeH="0" baseline="0" noProof="0" dirty="0">
              <a:ln w="28575">
                <a:solidFill>
                  <a:sysClr val="window" lastClr="FFFFFF"/>
                </a:solidFill>
                <a:prstDash val="solid"/>
                <a:miter lim="800000"/>
              </a:ln>
              <a:noFill/>
              <a:effectLst/>
              <a:uLnTx/>
              <a:uFillTx/>
              <a:latin typeface="Comic Sans MS" pitchFamily="66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1475656" y="4869160"/>
            <a:ext cx="996313" cy="91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 smtClean="0">
                <a:ln w="28575">
                  <a:solidFill>
                    <a:sysClr val="window" lastClr="FFFFFF"/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Comic Sans MS" pitchFamily="66" charset="0"/>
                <a:ea typeface="微软雅黑" pitchFamily="34" charset="-122"/>
                <a:cs typeface="Arial" pitchFamily="34" charset="0"/>
              </a:rPr>
              <a:t>C</a:t>
            </a:r>
            <a:endParaRPr kumimoji="0" lang="zh-CN" altLang="en-US" sz="6600" b="1" i="0" u="none" strike="noStrike" kern="0" cap="none" spc="0" normalizeH="0" baseline="0" noProof="0" dirty="0">
              <a:ln w="28575">
                <a:solidFill>
                  <a:sysClr val="window" lastClr="FFFFFF"/>
                </a:solidFill>
                <a:prstDash val="solid"/>
                <a:miter lim="800000"/>
              </a:ln>
              <a:noFill/>
              <a:effectLst/>
              <a:uLnTx/>
              <a:uFillTx/>
              <a:latin typeface="Comic Sans MS" pitchFamily="66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7" name="直接连接符 23"/>
          <p:cNvCxnSpPr/>
          <p:nvPr/>
        </p:nvCxnSpPr>
        <p:spPr>
          <a:xfrm>
            <a:off x="2771800" y="2489694"/>
            <a:ext cx="3888000" cy="0"/>
          </a:xfrm>
          <a:prstGeom prst="line">
            <a:avLst/>
          </a:prstGeom>
          <a:noFill/>
          <a:ln w="12700" cap="flat" cmpd="sng" algn="ctr">
            <a:solidFill>
              <a:srgbClr val="7ABB2B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8" name="TextBox 24"/>
          <p:cNvSpPr txBox="1"/>
          <p:nvPr/>
        </p:nvSpPr>
        <p:spPr>
          <a:xfrm>
            <a:off x="2987824" y="1484784"/>
            <a:ext cx="385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TW" alt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歷年均辦理教育訓練，並要求檢測人員需經訓練合格取得證照</a:t>
            </a:r>
          </a:p>
        </p:txBody>
      </p:sp>
      <p:pic>
        <p:nvPicPr>
          <p:cNvPr id="19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68037"/>
            <a:ext cx="252028" cy="243317"/>
          </a:xfrm>
          <a:prstGeom prst="rect">
            <a:avLst/>
          </a:prstGeom>
        </p:spPr>
      </p:pic>
      <p:cxnSp>
        <p:nvCxnSpPr>
          <p:cNvPr id="20" name="直接连接符 26"/>
          <p:cNvCxnSpPr/>
          <p:nvPr/>
        </p:nvCxnSpPr>
        <p:spPr>
          <a:xfrm>
            <a:off x="2423559" y="5747477"/>
            <a:ext cx="4140000" cy="0"/>
          </a:xfrm>
          <a:prstGeom prst="line">
            <a:avLst/>
          </a:prstGeom>
          <a:noFill/>
          <a:ln w="12700" cap="flat" cmpd="sng" algn="ctr">
            <a:solidFill>
              <a:srgbClr val="7ABB2B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21" name="TextBox 27"/>
          <p:cNvSpPr txBox="1"/>
          <p:nvPr/>
        </p:nvSpPr>
        <p:spPr>
          <a:xfrm>
            <a:off x="2915816" y="4103163"/>
            <a:ext cx="3581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TW" alt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持續要求地方環保局改善委辦計畫成員薪資結構，進用專業人才或提升既有人員專業素養，確保檢測品質</a:t>
            </a:r>
          </a:p>
        </p:txBody>
      </p:sp>
      <p:pic>
        <p:nvPicPr>
          <p:cNvPr id="22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9" y="5625820"/>
            <a:ext cx="252028" cy="243317"/>
          </a:xfrm>
          <a:prstGeom prst="rect">
            <a:avLst/>
          </a:prstGeom>
        </p:spPr>
      </p:pic>
      <p:cxnSp>
        <p:nvCxnSpPr>
          <p:cNvPr id="23" name="直接连接符 29"/>
          <p:cNvCxnSpPr/>
          <p:nvPr/>
        </p:nvCxnSpPr>
        <p:spPr>
          <a:xfrm>
            <a:off x="2411760" y="4022487"/>
            <a:ext cx="4140000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24" name="TextBox 30"/>
          <p:cNvSpPr txBox="1"/>
          <p:nvPr/>
        </p:nvSpPr>
        <p:spPr>
          <a:xfrm>
            <a:off x="3044598" y="2686810"/>
            <a:ext cx="343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TW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108</a:t>
            </a:r>
            <a:r>
              <a:rPr lang="zh-TW" alt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年度教育訓練課程，邀請裕益汽車原廠講師教授車況點檢相關重點</a:t>
            </a:r>
          </a:p>
        </p:txBody>
      </p:sp>
      <p:pic>
        <p:nvPicPr>
          <p:cNvPr id="25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41" y="3921674"/>
            <a:ext cx="252000" cy="238793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4860" y="1011122"/>
            <a:ext cx="998811" cy="12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06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ãç¦æ­¢ãçåçæå°çµæ">
            <a:extLst>
              <a:ext uri="{FF2B5EF4-FFF2-40B4-BE49-F238E27FC236}">
                <a16:creationId xmlns="" xmlns:a16="http://schemas.microsoft.com/office/drawing/2014/main" id="{D6DE8B52-5FC0-45AA-87A8-B0DCF340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843" y="866511"/>
            <a:ext cx="713086" cy="9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="" xmlns:a16="http://schemas.microsoft.com/office/drawing/2014/main" id="{3DAA0B9C-B676-436B-BB0B-4A8589E9795E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1233895" y="2470347"/>
            <a:ext cx="17456" cy="33349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49">
            <a:extLst>
              <a:ext uri="{FF2B5EF4-FFF2-40B4-BE49-F238E27FC236}">
                <a16:creationId xmlns="" xmlns:a16="http://schemas.microsoft.com/office/drawing/2014/main" id="{1314B449-5766-45CE-9A39-9B26AACF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249" y="1926208"/>
            <a:ext cx="5955215" cy="830997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38113" indent="-138113" algn="just">
              <a:spcBef>
                <a:spcPts val="300"/>
              </a:spcBef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除檢查機油、冷卻水是否足夠，以及輪胎外，應詳細檢查檢查車輛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引擎、變速箱、傳動軸、水箱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外觀有無損壞，並檢查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車輛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引擎、變速箱外殼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有無機油滲漏</a:t>
            </a:r>
            <a:endParaRPr lang="en-US" altLang="zh-TW" sz="16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="" xmlns:a16="http://schemas.microsoft.com/office/drawing/2014/main" id="{51B4BCCA-6504-4910-9F31-685A0B17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19" y="3491883"/>
            <a:ext cx="5970145" cy="1477328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引擎發動後，車輛打空檔進行緩慢加油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3038" indent="-173038" algn="just">
              <a:spcBef>
                <a:spcPts val="300"/>
              </a:spcBef>
              <a:buFont typeface="微軟正黑體" pitchFamily="34" charset="-120"/>
              <a:buChar char="-"/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觀察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有無明顯異音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產生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3038" indent="-173038" algn="just">
              <a:spcBef>
                <a:spcPts val="300"/>
              </a:spcBef>
              <a:buFont typeface="微軟正黑體" pitchFamily="34" charset="-120"/>
              <a:buChar char="-"/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觀察油底殼透氣孔（俗稱喘氣孔）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有無明顯</a:t>
            </a:r>
            <a:endParaRPr lang="en-US" altLang="zh-TW" sz="16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300"/>
              </a:spcBef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大量白煙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產生加踩油門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3038" indent="-173038" algn="just">
              <a:spcBef>
                <a:spcPts val="300"/>
              </a:spcBef>
              <a:buFont typeface="微軟正黑體" pitchFamily="34" charset="-120"/>
              <a:buChar char="-"/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觀察車頭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有無明顯晃動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產生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82">
            <a:extLst>
              <a:ext uri="{FF2B5EF4-FFF2-40B4-BE49-F238E27FC236}">
                <a16:creationId xmlns="" xmlns:a16="http://schemas.microsoft.com/office/drawing/2014/main" id="{5516EE25-17D2-4AC9-8E5B-DE60AB12F25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855270" y="2930790"/>
            <a:ext cx="792163" cy="1981200"/>
          </a:xfrm>
          <a:prstGeom prst="chevron">
            <a:avLst>
              <a:gd name="adj" fmla="val 26673"/>
            </a:avLst>
          </a:prstGeom>
          <a:gradFill flip="none" rotWithShape="1">
            <a:gsLst>
              <a:gs pos="0">
                <a:srgbClr val="D97300">
                  <a:shade val="30000"/>
                  <a:satMod val="115000"/>
                </a:srgbClr>
              </a:gs>
              <a:gs pos="50000">
                <a:srgbClr val="D97300">
                  <a:shade val="67500"/>
                  <a:satMod val="115000"/>
                </a:srgbClr>
              </a:gs>
              <a:gs pos="100000">
                <a:srgbClr val="D97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dist">
              <a:spcBef>
                <a:spcPts val="0"/>
              </a:spcBef>
              <a:defRPr/>
            </a:pPr>
            <a:endParaRPr lang="zh-TW" altLang="en-US" dirty="0">
              <a:ea typeface="+mn-ea"/>
            </a:endParaRPr>
          </a:p>
        </p:txBody>
      </p:sp>
      <p:sp>
        <p:nvSpPr>
          <p:cNvPr id="12" name="AutoShape 82">
            <a:extLst>
              <a:ext uri="{FF2B5EF4-FFF2-40B4-BE49-F238E27FC236}">
                <a16:creationId xmlns="" xmlns:a16="http://schemas.microsoft.com/office/drawing/2014/main" id="{2BF5CF5A-0B11-4732-A10F-C47C073BA084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855269" y="4418582"/>
            <a:ext cx="792163" cy="1981200"/>
          </a:xfrm>
          <a:prstGeom prst="chevron">
            <a:avLst>
              <a:gd name="adj" fmla="val 26673"/>
            </a:avLst>
          </a:prstGeom>
          <a:gradFill flip="none" rotWithShape="1">
            <a:gsLst>
              <a:gs pos="0">
                <a:srgbClr val="5274A6">
                  <a:shade val="30000"/>
                  <a:satMod val="115000"/>
                </a:srgbClr>
              </a:gs>
              <a:gs pos="50000">
                <a:srgbClr val="5274A6">
                  <a:shade val="67500"/>
                  <a:satMod val="115000"/>
                </a:srgbClr>
              </a:gs>
              <a:gs pos="100000">
                <a:srgbClr val="5274A6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 dirty="0">
              <a:ea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EDED747-5182-4BA2-B57B-CEBF389E5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" y="2699628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TW" altLang="en-US" sz="1800" b="1" dirty="0">
                <a:solidFill>
                  <a:srgbClr val="FFFCF9"/>
                </a:solidFill>
                <a:latin typeface="Gulim" pitchFamily="34" charset="-127"/>
              </a:rPr>
              <a:t>檢查引擎、變速箱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0FD4FFA-421A-434E-BD27-C2D9A0D7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23" y="374812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FCF9"/>
                </a:solidFill>
                <a:latin typeface="Gulim" pitchFamily="34" charset="-127"/>
              </a:rPr>
              <a:t>引擎緩慢加油</a:t>
            </a:r>
            <a:endParaRPr lang="zh-TW" altLang="en-US" sz="1800" b="1" dirty="0">
              <a:solidFill>
                <a:srgbClr val="FFFFFF"/>
              </a:solidFill>
              <a:latin typeface="Gulim" pitchFamily="34" charset="-127"/>
              <a:ea typeface="新細明體" pitchFamily="18" charset="-120"/>
            </a:endParaRPr>
          </a:p>
        </p:txBody>
      </p:sp>
      <p:cxnSp>
        <p:nvCxnSpPr>
          <p:cNvPr id="16" name="肘形接點 59">
            <a:extLst>
              <a:ext uri="{FF2B5EF4-FFF2-40B4-BE49-F238E27FC236}">
                <a16:creationId xmlns="" xmlns:a16="http://schemas.microsoft.com/office/drawing/2014/main" id="{6ED3755B-CBE9-4D88-9EF4-687A2C928235}"/>
              </a:ext>
            </a:extLst>
          </p:cNvPr>
          <p:cNvCxnSpPr>
            <a:stCxn id="11" idx="0"/>
            <a:endCxn id="9" idx="1"/>
          </p:cNvCxnSpPr>
          <p:nvPr/>
        </p:nvCxnSpPr>
        <p:spPr>
          <a:xfrm>
            <a:off x="2241952" y="3815744"/>
            <a:ext cx="536367" cy="414803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utoShape 82">
            <a:extLst>
              <a:ext uri="{FF2B5EF4-FFF2-40B4-BE49-F238E27FC236}">
                <a16:creationId xmlns="" xmlns:a16="http://schemas.microsoft.com/office/drawing/2014/main" id="{0ECB65A6-34BA-4004-9C5F-33DF609F48BF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859048" y="1452115"/>
            <a:ext cx="792000" cy="1981200"/>
          </a:xfrm>
          <a:prstGeom prst="chevron">
            <a:avLst>
              <a:gd name="adj" fmla="val 26673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dist">
              <a:spcBef>
                <a:spcPts val="0"/>
              </a:spcBef>
              <a:defRPr/>
            </a:pPr>
            <a:endParaRPr lang="zh-TW" altLang="en-US" dirty="0">
              <a:ea typeface="+mn-ea"/>
            </a:endParaRPr>
          </a:p>
        </p:txBody>
      </p:sp>
      <p:sp>
        <p:nvSpPr>
          <p:cNvPr id="18" name="矩形 13">
            <a:extLst>
              <a:ext uri="{FF2B5EF4-FFF2-40B4-BE49-F238E27FC236}">
                <a16:creationId xmlns="" xmlns:a16="http://schemas.microsoft.com/office/drawing/2014/main" id="{8CDEB34E-E52C-40D4-9DBB-20A1633C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25" y="2289756"/>
            <a:ext cx="176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FCF9"/>
                </a:solidFill>
                <a:latin typeface="Gulim" pitchFamily="34" charset="-127"/>
              </a:rPr>
              <a:t>檢查重要外觀</a:t>
            </a:r>
            <a:endParaRPr lang="zh-TW" altLang="en-US" sz="1800" dirty="0">
              <a:solidFill>
                <a:srgbClr val="FFFFFF"/>
              </a:solidFill>
              <a:latin typeface="Gulim" pitchFamily="34" charset="-127"/>
              <a:ea typeface="新細明體" pitchFamily="18" charset="-120"/>
            </a:endParaRPr>
          </a:p>
        </p:txBody>
      </p:sp>
      <p:cxnSp>
        <p:nvCxnSpPr>
          <p:cNvPr id="19" name="肘形接點 65">
            <a:extLst>
              <a:ext uri="{FF2B5EF4-FFF2-40B4-BE49-F238E27FC236}">
                <a16:creationId xmlns="" xmlns:a16="http://schemas.microsoft.com/office/drawing/2014/main" id="{3ED501B7-5AFC-4634-A8FA-960135399B4C}"/>
              </a:ext>
            </a:extLst>
          </p:cNvPr>
          <p:cNvCxnSpPr>
            <a:stCxn id="17" idx="0"/>
            <a:endCxn id="7" idx="1"/>
          </p:cNvCxnSpPr>
          <p:nvPr/>
        </p:nvCxnSpPr>
        <p:spPr>
          <a:xfrm>
            <a:off x="2245648" y="2337090"/>
            <a:ext cx="547601" cy="461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0EDF5CAB-2F3F-4ABE-B008-2FA78FAA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60" y="526831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FCF9"/>
                </a:solidFill>
                <a:latin typeface="Gulim" pitchFamily="34" charset="-127"/>
              </a:rPr>
              <a:t>車輛進行暖車</a:t>
            </a:r>
            <a:endParaRPr lang="zh-TW" altLang="en-US" sz="1800" b="1" dirty="0">
              <a:solidFill>
                <a:srgbClr val="FFFFFF"/>
              </a:solidFill>
              <a:latin typeface="Gulim" pitchFamily="34" charset="-127"/>
              <a:ea typeface="新細明體" pitchFamily="18" charset="-120"/>
            </a:endParaRPr>
          </a:p>
        </p:txBody>
      </p:sp>
      <p:cxnSp>
        <p:nvCxnSpPr>
          <p:cNvPr id="21" name="肘形接點 59">
            <a:extLst>
              <a:ext uri="{FF2B5EF4-FFF2-40B4-BE49-F238E27FC236}">
                <a16:creationId xmlns="" xmlns:a16="http://schemas.microsoft.com/office/drawing/2014/main" id="{112E0D43-F2E6-4405-8233-14092C934AF6}"/>
              </a:ext>
            </a:extLst>
          </p:cNvPr>
          <p:cNvCxnSpPr>
            <a:cxnSpLocks/>
            <a:stCxn id="12" idx="0"/>
            <a:endCxn id="22" idx="1"/>
          </p:cNvCxnSpPr>
          <p:nvPr/>
        </p:nvCxnSpPr>
        <p:spPr>
          <a:xfrm>
            <a:off x="2241951" y="5303536"/>
            <a:ext cx="536368" cy="3505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49">
            <a:extLst>
              <a:ext uri="{FF2B5EF4-FFF2-40B4-BE49-F238E27FC236}">
                <a16:creationId xmlns="" xmlns:a16="http://schemas.microsoft.com/office/drawing/2014/main" id="{2ED53D64-59E6-482C-8F92-C1CD2CCB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19" y="5137764"/>
            <a:ext cx="5970146" cy="338554"/>
          </a:xfrm>
          <a:prstGeom prst="rect">
            <a:avLst/>
          </a:prstGeom>
          <a:noFill/>
          <a:ln w="9525" algn="ctr">
            <a:solidFill>
              <a:schemeClr val="bg2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>
              <a:spcBef>
                <a:spcPts val="300"/>
              </a:spcBef>
              <a:buFont typeface="微軟正黑體" pitchFamily="34" charset="-120"/>
              <a:buChar char="-"/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以上車況點檢無異狀後，始可暖車至工作溫度，再進行驗車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945FFD6A-6C8C-480E-BE19-F420D629AA13}"/>
              </a:ext>
            </a:extLst>
          </p:cNvPr>
          <p:cNvCxnSpPr>
            <a:cxnSpLocks/>
          </p:cNvCxnSpPr>
          <p:nvPr/>
        </p:nvCxnSpPr>
        <p:spPr>
          <a:xfrm>
            <a:off x="2771800" y="3105174"/>
            <a:ext cx="622141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 Box 19">
            <a:extLst>
              <a:ext uri="{FF2B5EF4-FFF2-40B4-BE49-F238E27FC236}">
                <a16:creationId xmlns="" xmlns:a16="http://schemas.microsoft.com/office/drawing/2014/main" id="{B000F698-4AFE-42DE-B40E-1D39C39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10" y="1105580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TW"/>
            </a:defPPr>
            <a:lvl1pPr>
              <a:defRPr sz="2800" b="1" spc="5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車況點檢建議流程</a:t>
            </a:r>
            <a:endParaRPr lang="ko-KR" altLang="en-US" dirty="0"/>
          </a:p>
        </p:txBody>
      </p:sp>
      <p:sp>
        <p:nvSpPr>
          <p:cNvPr id="25" name="矩形: 圓角 24">
            <a:extLst>
              <a:ext uri="{FF2B5EF4-FFF2-40B4-BE49-F238E27FC236}">
                <a16:creationId xmlns="" xmlns:a16="http://schemas.microsoft.com/office/drawing/2014/main" id="{2F124B60-42D8-4604-8D22-48D00344562F}"/>
              </a:ext>
            </a:extLst>
          </p:cNvPr>
          <p:cNvSpPr/>
          <p:nvPr/>
        </p:nvSpPr>
        <p:spPr>
          <a:xfrm>
            <a:off x="4026928" y="2883982"/>
            <a:ext cx="3734764" cy="40100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車輛引擎發動</a:t>
            </a:r>
          </a:p>
        </p:txBody>
      </p:sp>
      <p:pic>
        <p:nvPicPr>
          <p:cNvPr id="26" name="Picture 4" descr="ãchecklistãçåçæå°çµæ">
            <a:extLst>
              <a:ext uri="{FF2B5EF4-FFF2-40B4-BE49-F238E27FC236}">
                <a16:creationId xmlns="" xmlns:a16="http://schemas.microsoft.com/office/drawing/2014/main" id="{C3401A60-F4DF-49A7-A4D7-C3C90955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454546"/>
            <a:ext cx="1876128" cy="1558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78C6F825-4B0A-4617-B9F1-9B7A4CDDADAA}"/>
              </a:ext>
            </a:extLst>
          </p:cNvPr>
          <p:cNvSpPr/>
          <p:nvPr/>
        </p:nvSpPr>
        <p:spPr>
          <a:xfrm>
            <a:off x="3950544" y="1218289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sz="2400" b="1" spc="-150" dirty="0">
                <a:ln w="1143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正顏楷體W7"/>
              </a:rPr>
              <a:t>車況只要有異常，應立即退驗</a:t>
            </a:r>
            <a:endParaRPr lang="ko-KR" altLang="en-US" sz="2400" b="1" spc="-150" dirty="0">
              <a:ln w="1143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正顏楷體W7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="" xmlns:a16="http://schemas.microsoft.com/office/drawing/2014/main" id="{61E1CA98-EF5A-4EBA-A26B-C4765015E88C}"/>
              </a:ext>
            </a:extLst>
          </p:cNvPr>
          <p:cNvGrpSpPr/>
          <p:nvPr/>
        </p:nvGrpSpPr>
        <p:grpSpPr>
          <a:xfrm>
            <a:off x="2843808" y="5501280"/>
            <a:ext cx="5544617" cy="979804"/>
            <a:chOff x="4094423" y="4407334"/>
            <a:chExt cx="4813630" cy="1171359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6366DE34-377E-48BE-BF5E-DCF57C0BB3B2}"/>
                </a:ext>
              </a:extLst>
            </p:cNvPr>
            <p:cNvSpPr/>
            <p:nvPr/>
          </p:nvSpPr>
          <p:spPr>
            <a:xfrm>
              <a:off x="4380690" y="4702241"/>
              <a:ext cx="4527363" cy="8432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dirty="0"/>
            </a:p>
          </p:txBody>
        </p:sp>
        <p:pic>
          <p:nvPicPr>
            <p:cNvPr id="40" name="Picture 10" descr="http://image.zcool.com.cn/cover/14/27/1299491859880.jpg">
              <a:extLst>
                <a:ext uri="{FF2B5EF4-FFF2-40B4-BE49-F238E27FC236}">
                  <a16:creationId xmlns="" xmlns:a16="http://schemas.microsoft.com/office/drawing/2014/main" id="{EC8B07B7-ADAD-4EB0-A15D-B5C510DF47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94423" y="4407334"/>
              <a:ext cx="533415" cy="751898"/>
            </a:xfrm>
            <a:prstGeom prst="rect">
              <a:avLst/>
            </a:prstGeom>
            <a:noFill/>
            <a:effectLst/>
          </p:spPr>
        </p:pic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B90649A8-944B-4D70-AFC3-5345B13A1D27}"/>
                </a:ext>
              </a:extLst>
            </p:cNvPr>
            <p:cNvSpPr/>
            <p:nvPr/>
          </p:nvSpPr>
          <p:spPr>
            <a:xfrm>
              <a:off x="4509100" y="4739771"/>
              <a:ext cx="4273923" cy="838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TW" altLang="en-US" b="1" dirty="0"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邀請汽車原廠維修講師，參與</a:t>
              </a:r>
              <a:r>
                <a:rPr lang="en-US" altLang="zh-TW" b="1" dirty="0"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108</a:t>
              </a:r>
              <a:r>
                <a:rPr lang="zh-TW" altLang="en-US" b="1" dirty="0"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年教育訓練，提升測人員汽車專業</a:t>
              </a:r>
              <a:r>
                <a:rPr lang="zh-TW" altLang="en-US" b="1" dirty="0" smtClean="0"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素養</a:t>
              </a:r>
              <a:endParaRPr lang="en-US" altLang="zh-TW" b="1" dirty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146AAEDD-8181-4ADD-BA7C-C5496194C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13735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sz="3600" dirty="0"/>
              <a:t>車主爭議事項研析與因應作為</a:t>
            </a:r>
          </a:p>
        </p:txBody>
      </p:sp>
    </p:spTree>
    <p:extLst>
      <p:ext uri="{BB962C8B-B14F-4D97-AF65-F5344CB8AC3E}">
        <p14:creationId xmlns:p14="http://schemas.microsoft.com/office/powerpoint/2010/main" val="48041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1.dgblog.dreamgate.gr.jp/usr/elk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2" y="3676831"/>
            <a:ext cx="2011340" cy="26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C3901F83-A351-4D8C-8903-6B9F1552349A}"/>
              </a:ext>
            </a:extLst>
          </p:cNvPr>
          <p:cNvSpPr txBox="1">
            <a:spLocks/>
          </p:cNvSpPr>
          <p:nvPr/>
        </p:nvSpPr>
        <p:spPr>
          <a:xfrm>
            <a:off x="14449" y="0"/>
            <a:ext cx="4557551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dirty="0"/>
              <a:t>檢測糾紛解析</a:t>
            </a:r>
            <a:endParaRPr lang="zh-CN" altLang="en-US" dirty="0"/>
          </a:p>
        </p:txBody>
      </p:sp>
      <p:grpSp>
        <p:nvGrpSpPr>
          <p:cNvPr id="62" name="组合 124"/>
          <p:cNvGrpSpPr/>
          <p:nvPr/>
        </p:nvGrpSpPr>
        <p:grpSpPr>
          <a:xfrm flipH="1">
            <a:off x="5652120" y="1556792"/>
            <a:ext cx="139544" cy="3420571"/>
            <a:chOff x="5925280" y="1916832"/>
            <a:chExt cx="173622" cy="4333548"/>
          </a:xfrm>
        </p:grpSpPr>
        <p:pic>
          <p:nvPicPr>
            <p:cNvPr id="8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16200000" flipV="1">
              <a:off x="3928147" y="4079625"/>
              <a:ext cx="4189533" cy="15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矩形 89"/>
            <p:cNvSpPr/>
            <p:nvPr/>
          </p:nvSpPr>
          <p:spPr>
            <a:xfrm rot="16200000" flipV="1">
              <a:off x="3978590" y="3863522"/>
              <a:ext cx="3922180" cy="288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3" name="组合 125"/>
          <p:cNvGrpSpPr/>
          <p:nvPr/>
        </p:nvGrpSpPr>
        <p:grpSpPr>
          <a:xfrm>
            <a:off x="8573772" y="1511280"/>
            <a:ext cx="139544" cy="3420571"/>
            <a:chOff x="5925280" y="1916832"/>
            <a:chExt cx="173622" cy="4333548"/>
          </a:xfrm>
        </p:grpSpPr>
        <p:pic>
          <p:nvPicPr>
            <p:cNvPr id="8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16200000" flipV="1">
              <a:off x="3928147" y="4079625"/>
              <a:ext cx="4189533" cy="15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矩形 87"/>
            <p:cNvSpPr/>
            <p:nvPr/>
          </p:nvSpPr>
          <p:spPr>
            <a:xfrm rot="16200000" flipV="1">
              <a:off x="3978590" y="3863522"/>
              <a:ext cx="3922180" cy="288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4" name="矩形 62"/>
          <p:cNvSpPr/>
          <p:nvPr/>
        </p:nvSpPr>
        <p:spPr>
          <a:xfrm>
            <a:off x="5750872" y="1340768"/>
            <a:ext cx="2835839" cy="3545321"/>
          </a:xfrm>
          <a:custGeom>
            <a:avLst/>
            <a:gdLst/>
            <a:ahLst/>
            <a:cxnLst/>
            <a:rect l="l" t="t" r="r" b="b"/>
            <a:pathLst>
              <a:path w="2569011" h="3512730">
                <a:moveTo>
                  <a:pt x="0" y="0"/>
                </a:moveTo>
                <a:lnTo>
                  <a:pt x="2569011" y="0"/>
                </a:lnTo>
                <a:lnTo>
                  <a:pt x="2569011" y="2777082"/>
                </a:lnTo>
                <a:lnTo>
                  <a:pt x="2183786" y="3512730"/>
                </a:lnTo>
                <a:lnTo>
                  <a:pt x="0" y="351273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组合 127"/>
          <p:cNvGrpSpPr/>
          <p:nvPr/>
        </p:nvGrpSpPr>
        <p:grpSpPr>
          <a:xfrm>
            <a:off x="5808745" y="1454443"/>
            <a:ext cx="2720090" cy="113676"/>
            <a:chOff x="1907704" y="1772816"/>
            <a:chExt cx="3384376" cy="144016"/>
          </a:xfrm>
        </p:grpSpPr>
        <p:sp>
          <p:nvSpPr>
            <p:cNvPr id="71" name="椭圆 133"/>
            <p:cNvSpPr/>
            <p:nvPr/>
          </p:nvSpPr>
          <p:spPr>
            <a:xfrm>
              <a:off x="190770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椭圆 134"/>
            <p:cNvSpPr/>
            <p:nvPr/>
          </p:nvSpPr>
          <p:spPr>
            <a:xfrm>
              <a:off x="212372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椭圆 135"/>
            <p:cNvSpPr/>
            <p:nvPr/>
          </p:nvSpPr>
          <p:spPr>
            <a:xfrm>
              <a:off x="233975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椭圆 136"/>
            <p:cNvSpPr/>
            <p:nvPr/>
          </p:nvSpPr>
          <p:spPr>
            <a:xfrm>
              <a:off x="255577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椭圆 137"/>
            <p:cNvSpPr/>
            <p:nvPr/>
          </p:nvSpPr>
          <p:spPr>
            <a:xfrm>
              <a:off x="277180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椭圆 138"/>
            <p:cNvSpPr/>
            <p:nvPr/>
          </p:nvSpPr>
          <p:spPr>
            <a:xfrm>
              <a:off x="298782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椭圆 139"/>
            <p:cNvSpPr/>
            <p:nvPr/>
          </p:nvSpPr>
          <p:spPr>
            <a:xfrm>
              <a:off x="320384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椭圆 140"/>
            <p:cNvSpPr/>
            <p:nvPr/>
          </p:nvSpPr>
          <p:spPr>
            <a:xfrm>
              <a:off x="341987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椭圆 141"/>
            <p:cNvSpPr/>
            <p:nvPr/>
          </p:nvSpPr>
          <p:spPr>
            <a:xfrm>
              <a:off x="363589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椭圆 142"/>
            <p:cNvSpPr/>
            <p:nvPr/>
          </p:nvSpPr>
          <p:spPr>
            <a:xfrm>
              <a:off x="385192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椭圆 143"/>
            <p:cNvSpPr/>
            <p:nvPr/>
          </p:nvSpPr>
          <p:spPr>
            <a:xfrm>
              <a:off x="406794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椭圆 144"/>
            <p:cNvSpPr/>
            <p:nvPr/>
          </p:nvSpPr>
          <p:spPr>
            <a:xfrm>
              <a:off x="428396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椭圆 145"/>
            <p:cNvSpPr/>
            <p:nvPr/>
          </p:nvSpPr>
          <p:spPr>
            <a:xfrm>
              <a:off x="449999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椭圆 146"/>
            <p:cNvSpPr/>
            <p:nvPr/>
          </p:nvSpPr>
          <p:spPr>
            <a:xfrm>
              <a:off x="471601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椭圆 147"/>
            <p:cNvSpPr/>
            <p:nvPr/>
          </p:nvSpPr>
          <p:spPr>
            <a:xfrm>
              <a:off x="493204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椭圆 148"/>
            <p:cNvSpPr/>
            <p:nvPr/>
          </p:nvSpPr>
          <p:spPr>
            <a:xfrm>
              <a:off x="514806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128"/>
          <p:cNvSpPr txBox="1"/>
          <p:nvPr/>
        </p:nvSpPr>
        <p:spPr>
          <a:xfrm>
            <a:off x="5945399" y="2132856"/>
            <a:ext cx="2583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將請地方環保局邀集車廠技師、專家學者、車輛維修業者等共同組成鑑定小組，釐清車損原因</a:t>
            </a:r>
          </a:p>
        </p:txBody>
      </p:sp>
      <p:sp>
        <p:nvSpPr>
          <p:cNvPr id="69" name="矩形 68"/>
          <p:cNvSpPr/>
          <p:nvPr/>
        </p:nvSpPr>
        <p:spPr>
          <a:xfrm>
            <a:off x="5751143" y="1772817"/>
            <a:ext cx="2822652" cy="1404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2" name="组合 154"/>
          <p:cNvGrpSpPr/>
          <p:nvPr/>
        </p:nvGrpSpPr>
        <p:grpSpPr>
          <a:xfrm flipH="1">
            <a:off x="2374900" y="2033475"/>
            <a:ext cx="139544" cy="3420571"/>
            <a:chOff x="5925280" y="1916832"/>
            <a:chExt cx="173622" cy="4333548"/>
          </a:xfrm>
        </p:grpSpPr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16200000" flipV="1">
              <a:off x="3928147" y="4079625"/>
              <a:ext cx="4189533" cy="15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" name="矩形 119"/>
            <p:cNvSpPr/>
            <p:nvPr/>
          </p:nvSpPr>
          <p:spPr>
            <a:xfrm rot="16200000" flipV="1">
              <a:off x="3978590" y="3863522"/>
              <a:ext cx="3922180" cy="288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155"/>
          <p:cNvGrpSpPr/>
          <p:nvPr/>
        </p:nvGrpSpPr>
        <p:grpSpPr>
          <a:xfrm>
            <a:off x="5296552" y="2015336"/>
            <a:ext cx="139544" cy="3420571"/>
            <a:chOff x="5925280" y="1916832"/>
            <a:chExt cx="173622" cy="4333548"/>
          </a:xfrm>
        </p:grpSpPr>
        <p:pic>
          <p:nvPicPr>
            <p:cNvPr id="11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16200000" flipV="1">
              <a:off x="3928147" y="4079625"/>
              <a:ext cx="4189533" cy="15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矩形 117"/>
            <p:cNvSpPr/>
            <p:nvPr/>
          </p:nvSpPr>
          <p:spPr>
            <a:xfrm rot="16200000" flipV="1">
              <a:off x="3978590" y="3863522"/>
              <a:ext cx="3922180" cy="288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94" name="矩形 62"/>
          <p:cNvSpPr/>
          <p:nvPr/>
        </p:nvSpPr>
        <p:spPr>
          <a:xfrm>
            <a:off x="2473652" y="1844824"/>
            <a:ext cx="2835839" cy="3545321"/>
          </a:xfrm>
          <a:custGeom>
            <a:avLst/>
            <a:gdLst/>
            <a:ahLst/>
            <a:cxnLst/>
            <a:rect l="l" t="t" r="r" b="b"/>
            <a:pathLst>
              <a:path w="2569011" h="3512730">
                <a:moveTo>
                  <a:pt x="0" y="0"/>
                </a:moveTo>
                <a:lnTo>
                  <a:pt x="2569011" y="0"/>
                </a:lnTo>
                <a:lnTo>
                  <a:pt x="2569011" y="2777082"/>
                </a:lnTo>
                <a:lnTo>
                  <a:pt x="2183786" y="3512730"/>
                </a:lnTo>
                <a:lnTo>
                  <a:pt x="0" y="351273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组合 157"/>
          <p:cNvGrpSpPr/>
          <p:nvPr/>
        </p:nvGrpSpPr>
        <p:grpSpPr>
          <a:xfrm>
            <a:off x="2531525" y="1958499"/>
            <a:ext cx="2720090" cy="113676"/>
            <a:chOff x="1907704" y="1772816"/>
            <a:chExt cx="3384376" cy="144016"/>
          </a:xfrm>
        </p:grpSpPr>
        <p:sp>
          <p:nvSpPr>
            <p:cNvPr id="101" name="椭圆 163"/>
            <p:cNvSpPr/>
            <p:nvPr/>
          </p:nvSpPr>
          <p:spPr>
            <a:xfrm>
              <a:off x="190770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椭圆 164"/>
            <p:cNvSpPr/>
            <p:nvPr/>
          </p:nvSpPr>
          <p:spPr>
            <a:xfrm>
              <a:off x="212372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椭圆 165"/>
            <p:cNvSpPr/>
            <p:nvPr/>
          </p:nvSpPr>
          <p:spPr>
            <a:xfrm>
              <a:off x="233975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椭圆 166"/>
            <p:cNvSpPr/>
            <p:nvPr/>
          </p:nvSpPr>
          <p:spPr>
            <a:xfrm>
              <a:off x="255577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椭圆 167"/>
            <p:cNvSpPr/>
            <p:nvPr/>
          </p:nvSpPr>
          <p:spPr>
            <a:xfrm>
              <a:off x="277180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椭圆 168"/>
            <p:cNvSpPr/>
            <p:nvPr/>
          </p:nvSpPr>
          <p:spPr>
            <a:xfrm>
              <a:off x="298782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椭圆 169"/>
            <p:cNvSpPr/>
            <p:nvPr/>
          </p:nvSpPr>
          <p:spPr>
            <a:xfrm>
              <a:off x="320384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椭圆 170"/>
            <p:cNvSpPr/>
            <p:nvPr/>
          </p:nvSpPr>
          <p:spPr>
            <a:xfrm>
              <a:off x="341987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椭圆 171"/>
            <p:cNvSpPr/>
            <p:nvPr/>
          </p:nvSpPr>
          <p:spPr>
            <a:xfrm>
              <a:off x="363589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椭圆 172"/>
            <p:cNvSpPr/>
            <p:nvPr/>
          </p:nvSpPr>
          <p:spPr>
            <a:xfrm>
              <a:off x="385192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椭圆 173"/>
            <p:cNvSpPr/>
            <p:nvPr/>
          </p:nvSpPr>
          <p:spPr>
            <a:xfrm>
              <a:off x="406794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椭圆 174"/>
            <p:cNvSpPr/>
            <p:nvPr/>
          </p:nvSpPr>
          <p:spPr>
            <a:xfrm>
              <a:off x="4283968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椭圆 175"/>
            <p:cNvSpPr/>
            <p:nvPr/>
          </p:nvSpPr>
          <p:spPr>
            <a:xfrm>
              <a:off x="4499992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椭圆 176"/>
            <p:cNvSpPr/>
            <p:nvPr/>
          </p:nvSpPr>
          <p:spPr>
            <a:xfrm>
              <a:off x="4716016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椭圆 177"/>
            <p:cNvSpPr/>
            <p:nvPr/>
          </p:nvSpPr>
          <p:spPr>
            <a:xfrm>
              <a:off x="4932040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椭圆 178"/>
            <p:cNvSpPr/>
            <p:nvPr/>
          </p:nvSpPr>
          <p:spPr>
            <a:xfrm>
              <a:off x="5148064" y="1772816"/>
              <a:ext cx="144016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381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extBox 158"/>
          <p:cNvSpPr txBox="1"/>
          <p:nvPr/>
        </p:nvSpPr>
        <p:spPr>
          <a:xfrm>
            <a:off x="2618354" y="2636912"/>
            <a:ext cx="2583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造成車輛損傷原因複雜，未落實定期維護保養、不當善調或檢驗人員未能即時察覺車況有異予以退驗等，均為可能原因</a:t>
            </a:r>
          </a:p>
        </p:txBody>
      </p:sp>
      <p:sp>
        <p:nvSpPr>
          <p:cNvPr id="98" name="等腰三角形 97"/>
          <p:cNvSpPr/>
          <p:nvPr/>
        </p:nvSpPr>
        <p:spPr>
          <a:xfrm rot="18137848">
            <a:off x="4462796" y="4641278"/>
            <a:ext cx="928938" cy="497512"/>
          </a:xfrm>
          <a:prstGeom prst="triangl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30000">
                <a:sysClr val="window" lastClr="FFFFFF">
                  <a:lumMod val="95000"/>
                </a:sysClr>
              </a:gs>
              <a:gs pos="57000">
                <a:sysClr val="window" lastClr="FFFFFF">
                  <a:lumMod val="75000"/>
                  <a:shade val="100000"/>
                  <a:satMod val="115000"/>
                </a:sysClr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473923" y="2276873"/>
            <a:ext cx="2822652" cy="140482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等腰三角形 120"/>
          <p:cNvSpPr/>
          <p:nvPr/>
        </p:nvSpPr>
        <p:spPr>
          <a:xfrm rot="18137848">
            <a:off x="7718396" y="4195188"/>
            <a:ext cx="928938" cy="497512"/>
          </a:xfrm>
          <a:prstGeom prst="triangl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30000">
                <a:sysClr val="window" lastClr="FFFFFF">
                  <a:lumMod val="95000"/>
                </a:sysClr>
              </a:gs>
              <a:gs pos="57000">
                <a:sysClr val="window" lastClr="FFFFFF">
                  <a:lumMod val="75000"/>
                  <a:shade val="100000"/>
                  <a:satMod val="115000"/>
                </a:sysClr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http://www.customchastity.com/wp-content/uploads/2015/03/QA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42" y="5096927"/>
            <a:ext cx="3103758" cy="17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27784" y="1253654"/>
            <a:ext cx="5573280" cy="2039387"/>
          </a:xfrm>
          <a:prstGeom prst="rect">
            <a:avLst/>
          </a:prstGeom>
        </p:spPr>
        <p:txBody>
          <a:bodyPr vert="horz" lIns="82845" tIns="41422" rIns="82845" bIns="41422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sz="6200" dirty="0"/>
              <a:t>簡報完畢</a:t>
            </a:r>
            <a:endParaRPr lang="en-US" altLang="zh-TW" sz="6200" dirty="0"/>
          </a:p>
          <a:p>
            <a:pPr algn="r"/>
            <a:r>
              <a:rPr lang="zh-TW" altLang="en-US" sz="6200" dirty="0"/>
              <a:t>敬請指教</a:t>
            </a:r>
          </a:p>
        </p:txBody>
      </p:sp>
      <p:pic>
        <p:nvPicPr>
          <p:cNvPr id="9" name="Picture 6" descr="鞠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990" y="4149080"/>
            <a:ext cx="2089980" cy="22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486D4-52B7-494A-B7B4-016F2966FE05}"/>
              </a:ext>
            </a:extLst>
          </p:cNvPr>
          <p:cNvSpPr txBox="1">
            <a:spLocks/>
          </p:cNvSpPr>
          <p:nvPr/>
        </p:nvSpPr>
        <p:spPr>
          <a:xfrm>
            <a:off x="1259632" y="2046866"/>
            <a:ext cx="7344816" cy="165406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pPr lvl="0" algn="ctr"/>
            <a:r>
              <a:rPr lang="zh-TW" altLang="en-US" sz="5400" dirty="0">
                <a:solidFill>
                  <a:prstClr val="black"/>
                </a:solidFill>
              </a:rPr>
              <a:t>黑煙檢測方法修正方向</a:t>
            </a:r>
          </a:p>
        </p:txBody>
      </p:sp>
      <p:pic>
        <p:nvPicPr>
          <p:cNvPr id="3" name="图形 7">
            <a:extLst>
              <a:ext uri="{FF2B5EF4-FFF2-40B4-BE49-F238E27FC236}">
                <a16:creationId xmlns="" xmlns:a16="http://schemas.microsoft.com/office/drawing/2014/main" id="{117483DD-56D2-49CE-8C8C-E7F948CC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28" y="2461146"/>
            <a:ext cx="647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9803DC5-2EE1-4B9F-8A0D-E2ADA47454B2}"/>
              </a:ext>
            </a:extLst>
          </p:cNvPr>
          <p:cNvSpPr txBox="1">
            <a:spLocks/>
          </p:cNvSpPr>
          <p:nvPr/>
        </p:nvSpPr>
        <p:spPr>
          <a:xfrm>
            <a:off x="15238" y="1190"/>
            <a:ext cx="7769703" cy="807242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pPr lvl="0" defTabSz="914034" eaLnBrk="0" fontAlgn="base" hangingPunct="0">
              <a:spcAft>
                <a:spcPct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檢測方法修正方向</a:t>
            </a:r>
          </a:p>
        </p:txBody>
      </p:sp>
      <p:sp>
        <p:nvSpPr>
          <p:cNvPr id="16" name="TextBox 25"/>
          <p:cNvSpPr txBox="1"/>
          <p:nvPr/>
        </p:nvSpPr>
        <p:spPr>
          <a:xfrm>
            <a:off x="-92606" y="1402183"/>
            <a:ext cx="2268638" cy="486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4C6062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C6062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面臨現況</a:t>
            </a:r>
          </a:p>
        </p:txBody>
      </p:sp>
      <p:pic>
        <p:nvPicPr>
          <p:cNvPr id="22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74564" y="-1031660"/>
            <a:ext cx="1296490" cy="7048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9000" endPos="16000" dist="50800" dir="5400000" sy="-100000" algn="bl" rotWithShape="0"/>
          </a:effectLst>
        </p:spPr>
      </p:pic>
      <p:pic>
        <p:nvPicPr>
          <p:cNvPr id="23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71207" y="308649"/>
            <a:ext cx="1306959" cy="70452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9000" endPos="16000" dist="50800" dir="5400000" sy="-100000" algn="bl" rotWithShape="0"/>
          </a:effectLst>
        </p:spPr>
      </p:pic>
      <p:pic>
        <p:nvPicPr>
          <p:cNvPr id="24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71697" y="1647194"/>
            <a:ext cx="1298472" cy="70452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9000" endPos="16000" dist="50800" dir="5400000" sy="-100000" algn="bl" rotWithShape="0"/>
          </a:effectLst>
        </p:spPr>
      </p:pic>
      <p:sp>
        <p:nvSpPr>
          <p:cNvPr id="26" name="TextBox 18"/>
          <p:cNvSpPr txBox="1"/>
          <p:nvPr/>
        </p:nvSpPr>
        <p:spPr>
          <a:xfrm>
            <a:off x="1837996" y="2284707"/>
            <a:ext cx="2896799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chemeClr val="bg1">
                      <a:alpha val="29000"/>
                    </a:scheme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3D6317"/>
                </a:solidFill>
                <a:effectLst>
                  <a:glow rad="127000">
                    <a:prstClr val="white"/>
                  </a:glow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低污染車輛簡化檢測程序</a:t>
            </a:r>
          </a:p>
        </p:txBody>
      </p:sp>
      <p:sp>
        <p:nvSpPr>
          <p:cNvPr id="27" name="TextBox 21"/>
          <p:cNvSpPr txBox="1"/>
          <p:nvPr/>
        </p:nvSpPr>
        <p:spPr>
          <a:xfrm>
            <a:off x="2062470" y="3495872"/>
            <a:ext cx="27509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chemeClr val="bg1">
                      <a:alpha val="29000"/>
                    </a:scheme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檢測馬力比之打檔方式，非一般車輛駕駛行為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1542676" y="4974597"/>
            <a:ext cx="327563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chemeClr val="bg1">
                      <a:alpha val="29000"/>
                    </a:scheme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簡政便民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5079246" y="2204864"/>
            <a:ext cx="3741226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低污染車輛僅取樣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次即判定合格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5132113" y="3415991"/>
            <a:ext cx="3566824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3038" lvl="0" indent="-173038" defTabSz="914400">
              <a:lnSpc>
                <a:spcPct val="120000"/>
              </a:lnSpc>
              <a:buFont typeface="Arial" panose="020B0604020202020204" pitchFamily="34" charset="0"/>
              <a:buChar char="•"/>
              <a:defRPr sz="1600" b="1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馬力比檢測得由車主執行之</a:t>
            </a:r>
            <a:endParaRPr kumimoji="0" lang="en-US" altLang="zh-TW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zh-TW" altLang="en-US" dirty="0"/>
              <a:t>吹除積存物得由車主執行之</a:t>
            </a:r>
          </a:p>
          <a:p>
            <a:pPr marL="173038" marR="0" lvl="0" indent="-173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5152158" y="4833968"/>
            <a:ext cx="35242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3038" lvl="0" indent="-173038" defTabSz="914400">
              <a:lnSpc>
                <a:spcPct val="120000"/>
              </a:lnSpc>
              <a:buFont typeface="Arial" panose="020B0604020202020204" pitchFamily="34" charset="0"/>
              <a:buChar char="•"/>
              <a:defRPr sz="1600" b="1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取得原廠證明者，得免驗證馬力比</a:t>
            </a:r>
            <a:endParaRPr kumimoji="0" lang="en-US" altLang="zh-TW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廢除舊制率紙反射式檢驗方法</a:t>
            </a:r>
          </a:p>
        </p:txBody>
      </p:sp>
      <p:sp>
        <p:nvSpPr>
          <p:cNvPr id="32" name="TextBox 19"/>
          <p:cNvSpPr txBox="1"/>
          <p:nvPr/>
        </p:nvSpPr>
        <p:spPr>
          <a:xfrm>
            <a:off x="1553562" y="1377561"/>
            <a:ext cx="2894772" cy="5109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chemeClr val="bg1">
                      <a:alpha val="29000"/>
                    </a:scheme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C6062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細節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5320933" y="1377561"/>
            <a:ext cx="2894772" cy="5109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714203"/>
                </a:solidFill>
                <a:effectLst>
                  <a:outerShdw dist="25400" dir="5400000" algn="t" rotWithShape="0">
                    <a:schemeClr val="bg1">
                      <a:alpha val="29000"/>
                    </a:scheme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C6062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精進作為</a:t>
            </a:r>
          </a:p>
        </p:txBody>
      </p:sp>
      <p:sp>
        <p:nvSpPr>
          <p:cNvPr id="35" name="矩形 34"/>
          <p:cNvSpPr/>
          <p:nvPr/>
        </p:nvSpPr>
        <p:spPr>
          <a:xfrm>
            <a:off x="730312" y="1537390"/>
            <a:ext cx="603242" cy="4511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C0504D">
                    <a:lumMod val="50000"/>
                  </a:srgb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柴油車</a:t>
            </a:r>
            <a:r>
              <a:rPr kumimoji="0" lang="zh-TW" altLang="zh-TW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C0504D">
                    <a:lumMod val="50000"/>
                  </a:srgb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黑煙檢測方法</a:t>
            </a:r>
            <a:endParaRPr kumimoji="0" lang="zh-TW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C0504D">
                  <a:lumMod val="50000"/>
                </a:srgbClr>
              </a:solidFill>
              <a:effectLst>
                <a:outerShdw dist="25400" dir="5400000" algn="t" rotWithShape="0">
                  <a:sysClr val="window" lastClr="FFFFFF">
                    <a:alpha val="29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5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8BF2D8C0-12A5-4FEE-9852-4C5854308264}"/>
              </a:ext>
            </a:extLst>
          </p:cNvPr>
          <p:cNvSpPr txBox="1"/>
          <p:nvPr/>
        </p:nvSpPr>
        <p:spPr>
          <a:xfrm>
            <a:off x="425996" y="1196752"/>
            <a:ext cx="83787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2400" b="1"/>
            </a:lvl1pPr>
          </a:lstStyle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依</a:t>
            </a:r>
            <a:r>
              <a:rPr lang="zh-TW" altLang="en-US" sz="2000" b="0" u="sng" dirty="0">
                <a:solidFill>
                  <a:srgbClr val="FF0000"/>
                </a:solidFill>
                <a:latin typeface="Arial"/>
                <a:ea typeface="微軟正黑體"/>
              </a:rPr>
              <a:t>近</a:t>
            </a:r>
            <a:r>
              <a:rPr lang="en-US" altLang="zh-TW" sz="2000" b="0" u="sng" dirty="0">
                <a:solidFill>
                  <a:srgbClr val="FF0000"/>
                </a:solidFill>
                <a:latin typeface="Arial"/>
                <a:ea typeface="微軟正黑體"/>
              </a:rPr>
              <a:t>3</a:t>
            </a:r>
            <a:r>
              <a:rPr lang="zh-TW" altLang="en-US" sz="2000" b="0" u="sng" dirty="0">
                <a:solidFill>
                  <a:srgbClr val="FF0000"/>
                </a:solidFill>
                <a:latin typeface="Arial"/>
                <a:ea typeface="微軟正黑體"/>
              </a:rPr>
              <a:t>年柴油車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</a:rPr>
              <a:t>實測結果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，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～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期大型柴油車檢測不透光率約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1.0 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-1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，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～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期大型柴油車檢測約低於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0.6 m</a:t>
            </a:r>
            <a:r>
              <a:rPr kumimoji="0" lang="en-US" altLang="zh-TW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</a:rPr>
              <a:t>-1</a:t>
            </a:r>
            <a:r>
              <a:rPr lang="zh-TW" altLang="en-US" sz="2000" b="0" dirty="0">
                <a:solidFill>
                  <a:prstClr val="black"/>
                </a:solidFill>
              </a:rPr>
              <a:t> </a:t>
            </a:r>
            <a:endParaRPr lang="en-US" altLang="zh-TW" sz="2000" b="0" dirty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342900" marR="0" lvl="0" indent="-342900" algn="l" defTabSz="91427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000" b="0" dirty="0">
                <a:solidFill>
                  <a:prstClr val="black"/>
                </a:solidFill>
                <a:latin typeface="Arial"/>
                <a:ea typeface="微軟正黑體"/>
              </a:rPr>
              <a:t>基於鼓勵車主落實車輛維護保養，可評估簡化低污染車輛檢測程序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28" name="Text Box 143">
            <a:extLst>
              <a:ext uri="{FF2B5EF4-FFF2-40B4-BE49-F238E27FC236}">
                <a16:creationId xmlns="" xmlns:a16="http://schemas.microsoft.com/office/drawing/2014/main" id="{1127F494-F350-472B-987B-C691795E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7921"/>
            <a:ext cx="299006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r>
              <a:rPr lang="zh-TW" altLang="en-US" dirty="0"/>
              <a:t>簡化取樣次數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46AAEDD-8181-4ADD-BA7C-C5496194C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13735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endParaRPr lang="zh-TW" altLang="en-US" sz="3600" dirty="0"/>
          </a:p>
        </p:txBody>
      </p:sp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6151835"/>
            <a:ext cx="676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2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6151835"/>
            <a:ext cx="385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3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6151835"/>
            <a:ext cx="385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6151835"/>
            <a:ext cx="676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" name="群組 1126"/>
          <p:cNvGrpSpPr/>
          <p:nvPr/>
        </p:nvGrpSpPr>
        <p:grpSpPr>
          <a:xfrm>
            <a:off x="914365" y="2403475"/>
            <a:ext cx="7474059" cy="4265885"/>
            <a:chOff x="914365" y="2403475"/>
            <a:chExt cx="7474059" cy="4265885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782836" y="5272088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82836" y="4725988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782836" y="4179888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782836" y="3625850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82836" y="3079750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782836" y="2527300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227336" y="4616450"/>
              <a:ext cx="5578475" cy="1208088"/>
            </a:xfrm>
            <a:custGeom>
              <a:avLst/>
              <a:gdLst>
                <a:gd name="T0" fmla="*/ 0 w 3514"/>
                <a:gd name="T1" fmla="*/ 0 h 761"/>
                <a:gd name="T2" fmla="*/ 256 w 3514"/>
                <a:gd name="T3" fmla="*/ 0 h 761"/>
                <a:gd name="T4" fmla="*/ 256 w 3514"/>
                <a:gd name="T5" fmla="*/ 761 h 761"/>
                <a:gd name="T6" fmla="*/ 0 w 3514"/>
                <a:gd name="T7" fmla="*/ 761 h 761"/>
                <a:gd name="T8" fmla="*/ 0 w 3514"/>
                <a:gd name="T9" fmla="*/ 0 h 761"/>
                <a:gd name="T10" fmla="*/ 815 w 3514"/>
                <a:gd name="T11" fmla="*/ 142 h 761"/>
                <a:gd name="T12" fmla="*/ 1072 w 3514"/>
                <a:gd name="T13" fmla="*/ 142 h 761"/>
                <a:gd name="T14" fmla="*/ 1072 w 3514"/>
                <a:gd name="T15" fmla="*/ 761 h 761"/>
                <a:gd name="T16" fmla="*/ 815 w 3514"/>
                <a:gd name="T17" fmla="*/ 761 h 761"/>
                <a:gd name="T18" fmla="*/ 815 w 3514"/>
                <a:gd name="T19" fmla="*/ 142 h 761"/>
                <a:gd name="T20" fmla="*/ 1631 w 3514"/>
                <a:gd name="T21" fmla="*/ 417 h 761"/>
                <a:gd name="T22" fmla="*/ 1888 w 3514"/>
                <a:gd name="T23" fmla="*/ 417 h 761"/>
                <a:gd name="T24" fmla="*/ 1888 w 3514"/>
                <a:gd name="T25" fmla="*/ 761 h 761"/>
                <a:gd name="T26" fmla="*/ 1631 w 3514"/>
                <a:gd name="T27" fmla="*/ 761 h 761"/>
                <a:gd name="T28" fmla="*/ 1631 w 3514"/>
                <a:gd name="T29" fmla="*/ 417 h 761"/>
                <a:gd name="T30" fmla="*/ 2447 w 3514"/>
                <a:gd name="T31" fmla="*/ 555 h 761"/>
                <a:gd name="T32" fmla="*/ 2699 w 3514"/>
                <a:gd name="T33" fmla="*/ 555 h 761"/>
                <a:gd name="T34" fmla="*/ 2699 w 3514"/>
                <a:gd name="T35" fmla="*/ 761 h 761"/>
                <a:gd name="T36" fmla="*/ 2447 w 3514"/>
                <a:gd name="T37" fmla="*/ 761 h 761"/>
                <a:gd name="T38" fmla="*/ 2447 w 3514"/>
                <a:gd name="T39" fmla="*/ 555 h 761"/>
                <a:gd name="T40" fmla="*/ 3258 w 3514"/>
                <a:gd name="T41" fmla="*/ 624 h 761"/>
                <a:gd name="T42" fmla="*/ 3514 w 3514"/>
                <a:gd name="T43" fmla="*/ 624 h 761"/>
                <a:gd name="T44" fmla="*/ 3514 w 3514"/>
                <a:gd name="T45" fmla="*/ 761 h 761"/>
                <a:gd name="T46" fmla="*/ 3258 w 3514"/>
                <a:gd name="T47" fmla="*/ 761 h 761"/>
                <a:gd name="T48" fmla="*/ 3258 w 3514"/>
                <a:gd name="T49" fmla="*/ 6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4" h="761">
                  <a:moveTo>
                    <a:pt x="0" y="0"/>
                  </a:moveTo>
                  <a:lnTo>
                    <a:pt x="256" y="0"/>
                  </a:lnTo>
                  <a:lnTo>
                    <a:pt x="256" y="761"/>
                  </a:lnTo>
                  <a:lnTo>
                    <a:pt x="0" y="761"/>
                  </a:lnTo>
                  <a:lnTo>
                    <a:pt x="0" y="0"/>
                  </a:lnTo>
                  <a:close/>
                  <a:moveTo>
                    <a:pt x="815" y="142"/>
                  </a:moveTo>
                  <a:lnTo>
                    <a:pt x="1072" y="142"/>
                  </a:lnTo>
                  <a:lnTo>
                    <a:pt x="1072" y="761"/>
                  </a:lnTo>
                  <a:lnTo>
                    <a:pt x="815" y="761"/>
                  </a:lnTo>
                  <a:lnTo>
                    <a:pt x="815" y="142"/>
                  </a:lnTo>
                  <a:close/>
                  <a:moveTo>
                    <a:pt x="1631" y="417"/>
                  </a:moveTo>
                  <a:lnTo>
                    <a:pt x="1888" y="417"/>
                  </a:lnTo>
                  <a:lnTo>
                    <a:pt x="1888" y="761"/>
                  </a:lnTo>
                  <a:lnTo>
                    <a:pt x="1631" y="761"/>
                  </a:lnTo>
                  <a:lnTo>
                    <a:pt x="1631" y="417"/>
                  </a:lnTo>
                  <a:close/>
                  <a:moveTo>
                    <a:pt x="2447" y="555"/>
                  </a:moveTo>
                  <a:lnTo>
                    <a:pt x="2699" y="555"/>
                  </a:lnTo>
                  <a:lnTo>
                    <a:pt x="2699" y="761"/>
                  </a:lnTo>
                  <a:lnTo>
                    <a:pt x="2447" y="761"/>
                  </a:lnTo>
                  <a:lnTo>
                    <a:pt x="2447" y="555"/>
                  </a:lnTo>
                  <a:close/>
                  <a:moveTo>
                    <a:pt x="3258" y="624"/>
                  </a:moveTo>
                  <a:lnTo>
                    <a:pt x="3514" y="624"/>
                  </a:lnTo>
                  <a:lnTo>
                    <a:pt x="3514" y="761"/>
                  </a:lnTo>
                  <a:lnTo>
                    <a:pt x="3258" y="761"/>
                  </a:lnTo>
                  <a:lnTo>
                    <a:pt x="3258" y="62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782836" y="5824538"/>
              <a:ext cx="6467475" cy="0"/>
            </a:xfrm>
            <a:prstGeom prst="line">
              <a:avLst/>
            </a:prstGeom>
            <a:noFill/>
            <a:ln w="7938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292424" y="5548313"/>
              <a:ext cx="385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87824" y="5548313"/>
              <a:ext cx="385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0.9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881636" y="5548313"/>
              <a:ext cx="385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177036" y="5548313"/>
              <a:ext cx="385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64499" y="5548313"/>
              <a:ext cx="3857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506611" y="57023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346274" y="5148263"/>
              <a:ext cx="377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506611" y="4602163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346274" y="4049713"/>
              <a:ext cx="377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506611" y="3503613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346274" y="2949575"/>
              <a:ext cx="377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2.5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506611" y="2403475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176536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373386" y="60071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481336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期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470349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667199" y="60071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776736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期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765749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4962599" y="60071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070549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期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061149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6256411" y="60071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4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6365949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期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48611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7543874" y="6007100"/>
              <a:ext cx="203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7653411" y="5999163"/>
              <a:ext cx="2984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期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14365" y="3392488"/>
              <a:ext cx="246221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平均不透光率</a:t>
              </a:r>
              <a:endParaRPr kumimoji="1" lang="zh-TW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新細明體" pitchFamily="18" charset="-12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3695774" y="2716213"/>
              <a:ext cx="95250" cy="101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835474" y="2671763"/>
              <a:ext cx="131603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平均不透光率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1776486" y="2744788"/>
              <a:ext cx="1309688" cy="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3078236" y="4056063"/>
              <a:ext cx="1309688" cy="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4387924" y="4537075"/>
              <a:ext cx="1309688" cy="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5689674" y="4740275"/>
              <a:ext cx="1273175" cy="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6948561" y="5126038"/>
              <a:ext cx="1308100" cy="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270199" y="2462213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2.8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579886" y="3751263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1.6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4881636" y="4252913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6191324" y="4478338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7450211" y="4857750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0.6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3078236" y="2744788"/>
              <a:ext cx="0" cy="1311275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4387924" y="4056063"/>
              <a:ext cx="0" cy="481013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5689674" y="4537075"/>
              <a:ext cx="0" cy="203200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6948561" y="4740275"/>
              <a:ext cx="0" cy="414338"/>
            </a:xfrm>
            <a:prstGeom prst="line">
              <a:avLst/>
            </a:prstGeom>
            <a:noFill/>
            <a:ln w="36513">
              <a:solidFill>
                <a:srgbClr val="F6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6948561" y="5483225"/>
              <a:ext cx="1271588" cy="36513"/>
            </a:xfrm>
            <a:custGeom>
              <a:avLst/>
              <a:gdLst>
                <a:gd name="T0" fmla="*/ 0 w 801"/>
                <a:gd name="T1" fmla="*/ 0 h 23"/>
                <a:gd name="T2" fmla="*/ 68 w 801"/>
                <a:gd name="T3" fmla="*/ 0 h 23"/>
                <a:gd name="T4" fmla="*/ 68 w 801"/>
                <a:gd name="T5" fmla="*/ 23 h 23"/>
                <a:gd name="T6" fmla="*/ 0 w 801"/>
                <a:gd name="T7" fmla="*/ 23 h 23"/>
                <a:gd name="T8" fmla="*/ 0 w 801"/>
                <a:gd name="T9" fmla="*/ 0 h 23"/>
                <a:gd name="T10" fmla="*/ 91 w 801"/>
                <a:gd name="T11" fmla="*/ 0 h 23"/>
                <a:gd name="T12" fmla="*/ 160 w 801"/>
                <a:gd name="T13" fmla="*/ 0 h 23"/>
                <a:gd name="T14" fmla="*/ 160 w 801"/>
                <a:gd name="T15" fmla="*/ 23 h 23"/>
                <a:gd name="T16" fmla="*/ 91 w 801"/>
                <a:gd name="T17" fmla="*/ 23 h 23"/>
                <a:gd name="T18" fmla="*/ 91 w 801"/>
                <a:gd name="T19" fmla="*/ 0 h 23"/>
                <a:gd name="T20" fmla="*/ 183 w 801"/>
                <a:gd name="T21" fmla="*/ 0 h 23"/>
                <a:gd name="T22" fmla="*/ 252 w 801"/>
                <a:gd name="T23" fmla="*/ 0 h 23"/>
                <a:gd name="T24" fmla="*/ 252 w 801"/>
                <a:gd name="T25" fmla="*/ 23 h 23"/>
                <a:gd name="T26" fmla="*/ 183 w 801"/>
                <a:gd name="T27" fmla="*/ 23 h 23"/>
                <a:gd name="T28" fmla="*/ 183 w 801"/>
                <a:gd name="T29" fmla="*/ 0 h 23"/>
                <a:gd name="T30" fmla="*/ 275 w 801"/>
                <a:gd name="T31" fmla="*/ 0 h 23"/>
                <a:gd name="T32" fmla="*/ 343 w 801"/>
                <a:gd name="T33" fmla="*/ 0 h 23"/>
                <a:gd name="T34" fmla="*/ 343 w 801"/>
                <a:gd name="T35" fmla="*/ 23 h 23"/>
                <a:gd name="T36" fmla="*/ 275 w 801"/>
                <a:gd name="T37" fmla="*/ 23 h 23"/>
                <a:gd name="T38" fmla="*/ 275 w 801"/>
                <a:gd name="T39" fmla="*/ 0 h 23"/>
                <a:gd name="T40" fmla="*/ 366 w 801"/>
                <a:gd name="T41" fmla="*/ 0 h 23"/>
                <a:gd name="T42" fmla="*/ 435 w 801"/>
                <a:gd name="T43" fmla="*/ 0 h 23"/>
                <a:gd name="T44" fmla="*/ 435 w 801"/>
                <a:gd name="T45" fmla="*/ 23 h 23"/>
                <a:gd name="T46" fmla="*/ 366 w 801"/>
                <a:gd name="T47" fmla="*/ 23 h 23"/>
                <a:gd name="T48" fmla="*/ 366 w 801"/>
                <a:gd name="T49" fmla="*/ 0 h 23"/>
                <a:gd name="T50" fmla="*/ 458 w 801"/>
                <a:gd name="T51" fmla="*/ 0 h 23"/>
                <a:gd name="T52" fmla="*/ 527 w 801"/>
                <a:gd name="T53" fmla="*/ 0 h 23"/>
                <a:gd name="T54" fmla="*/ 527 w 801"/>
                <a:gd name="T55" fmla="*/ 23 h 23"/>
                <a:gd name="T56" fmla="*/ 458 w 801"/>
                <a:gd name="T57" fmla="*/ 23 h 23"/>
                <a:gd name="T58" fmla="*/ 458 w 801"/>
                <a:gd name="T59" fmla="*/ 0 h 23"/>
                <a:gd name="T60" fmla="*/ 549 w 801"/>
                <a:gd name="T61" fmla="*/ 0 h 23"/>
                <a:gd name="T62" fmla="*/ 618 w 801"/>
                <a:gd name="T63" fmla="*/ 0 h 23"/>
                <a:gd name="T64" fmla="*/ 618 w 801"/>
                <a:gd name="T65" fmla="*/ 23 h 23"/>
                <a:gd name="T66" fmla="*/ 549 w 801"/>
                <a:gd name="T67" fmla="*/ 23 h 23"/>
                <a:gd name="T68" fmla="*/ 549 w 801"/>
                <a:gd name="T69" fmla="*/ 0 h 23"/>
                <a:gd name="T70" fmla="*/ 641 w 801"/>
                <a:gd name="T71" fmla="*/ 0 h 23"/>
                <a:gd name="T72" fmla="*/ 710 w 801"/>
                <a:gd name="T73" fmla="*/ 0 h 23"/>
                <a:gd name="T74" fmla="*/ 710 w 801"/>
                <a:gd name="T75" fmla="*/ 23 h 23"/>
                <a:gd name="T76" fmla="*/ 641 w 801"/>
                <a:gd name="T77" fmla="*/ 23 h 23"/>
                <a:gd name="T78" fmla="*/ 641 w 801"/>
                <a:gd name="T79" fmla="*/ 0 h 23"/>
                <a:gd name="T80" fmla="*/ 733 w 801"/>
                <a:gd name="T81" fmla="*/ 0 h 23"/>
                <a:gd name="T82" fmla="*/ 801 w 801"/>
                <a:gd name="T83" fmla="*/ 0 h 23"/>
                <a:gd name="T84" fmla="*/ 801 w 801"/>
                <a:gd name="T85" fmla="*/ 23 h 23"/>
                <a:gd name="T86" fmla="*/ 733 w 801"/>
                <a:gd name="T87" fmla="*/ 23 h 23"/>
                <a:gd name="T88" fmla="*/ 733 w 801"/>
                <a:gd name="T8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1" h="23">
                  <a:moveTo>
                    <a:pt x="0" y="0"/>
                  </a:moveTo>
                  <a:lnTo>
                    <a:pt x="68" y="0"/>
                  </a:lnTo>
                  <a:lnTo>
                    <a:pt x="68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91" y="0"/>
                  </a:moveTo>
                  <a:lnTo>
                    <a:pt x="160" y="0"/>
                  </a:lnTo>
                  <a:lnTo>
                    <a:pt x="160" y="23"/>
                  </a:lnTo>
                  <a:lnTo>
                    <a:pt x="91" y="23"/>
                  </a:lnTo>
                  <a:lnTo>
                    <a:pt x="91" y="0"/>
                  </a:lnTo>
                  <a:close/>
                  <a:moveTo>
                    <a:pt x="183" y="0"/>
                  </a:moveTo>
                  <a:lnTo>
                    <a:pt x="252" y="0"/>
                  </a:lnTo>
                  <a:lnTo>
                    <a:pt x="252" y="23"/>
                  </a:lnTo>
                  <a:lnTo>
                    <a:pt x="183" y="23"/>
                  </a:lnTo>
                  <a:lnTo>
                    <a:pt x="183" y="0"/>
                  </a:lnTo>
                  <a:close/>
                  <a:moveTo>
                    <a:pt x="275" y="0"/>
                  </a:moveTo>
                  <a:lnTo>
                    <a:pt x="343" y="0"/>
                  </a:lnTo>
                  <a:lnTo>
                    <a:pt x="343" y="23"/>
                  </a:lnTo>
                  <a:lnTo>
                    <a:pt x="275" y="23"/>
                  </a:lnTo>
                  <a:lnTo>
                    <a:pt x="275" y="0"/>
                  </a:lnTo>
                  <a:close/>
                  <a:moveTo>
                    <a:pt x="366" y="0"/>
                  </a:moveTo>
                  <a:lnTo>
                    <a:pt x="435" y="0"/>
                  </a:lnTo>
                  <a:lnTo>
                    <a:pt x="435" y="23"/>
                  </a:lnTo>
                  <a:lnTo>
                    <a:pt x="366" y="23"/>
                  </a:lnTo>
                  <a:lnTo>
                    <a:pt x="366" y="0"/>
                  </a:lnTo>
                  <a:close/>
                  <a:moveTo>
                    <a:pt x="458" y="0"/>
                  </a:moveTo>
                  <a:lnTo>
                    <a:pt x="527" y="0"/>
                  </a:lnTo>
                  <a:lnTo>
                    <a:pt x="527" y="23"/>
                  </a:lnTo>
                  <a:lnTo>
                    <a:pt x="458" y="23"/>
                  </a:lnTo>
                  <a:lnTo>
                    <a:pt x="458" y="0"/>
                  </a:lnTo>
                  <a:close/>
                  <a:moveTo>
                    <a:pt x="549" y="0"/>
                  </a:moveTo>
                  <a:lnTo>
                    <a:pt x="618" y="0"/>
                  </a:lnTo>
                  <a:lnTo>
                    <a:pt x="618" y="23"/>
                  </a:lnTo>
                  <a:lnTo>
                    <a:pt x="549" y="23"/>
                  </a:lnTo>
                  <a:lnTo>
                    <a:pt x="549" y="0"/>
                  </a:lnTo>
                  <a:close/>
                  <a:moveTo>
                    <a:pt x="641" y="0"/>
                  </a:moveTo>
                  <a:lnTo>
                    <a:pt x="710" y="0"/>
                  </a:lnTo>
                  <a:lnTo>
                    <a:pt x="710" y="23"/>
                  </a:lnTo>
                  <a:lnTo>
                    <a:pt x="641" y="23"/>
                  </a:lnTo>
                  <a:lnTo>
                    <a:pt x="641" y="0"/>
                  </a:lnTo>
                  <a:close/>
                  <a:moveTo>
                    <a:pt x="733" y="0"/>
                  </a:moveTo>
                  <a:lnTo>
                    <a:pt x="801" y="0"/>
                  </a:lnTo>
                  <a:lnTo>
                    <a:pt x="801" y="23"/>
                  </a:lnTo>
                  <a:lnTo>
                    <a:pt x="733" y="2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1776486" y="4318000"/>
              <a:ext cx="1273175" cy="36513"/>
            </a:xfrm>
            <a:custGeom>
              <a:avLst/>
              <a:gdLst>
                <a:gd name="T0" fmla="*/ 0 w 802"/>
                <a:gd name="T1" fmla="*/ 0 h 23"/>
                <a:gd name="T2" fmla="*/ 69 w 802"/>
                <a:gd name="T3" fmla="*/ 0 h 23"/>
                <a:gd name="T4" fmla="*/ 69 w 802"/>
                <a:gd name="T5" fmla="*/ 23 h 23"/>
                <a:gd name="T6" fmla="*/ 0 w 802"/>
                <a:gd name="T7" fmla="*/ 23 h 23"/>
                <a:gd name="T8" fmla="*/ 0 w 802"/>
                <a:gd name="T9" fmla="*/ 0 h 23"/>
                <a:gd name="T10" fmla="*/ 91 w 802"/>
                <a:gd name="T11" fmla="*/ 0 h 23"/>
                <a:gd name="T12" fmla="*/ 160 w 802"/>
                <a:gd name="T13" fmla="*/ 0 h 23"/>
                <a:gd name="T14" fmla="*/ 160 w 802"/>
                <a:gd name="T15" fmla="*/ 23 h 23"/>
                <a:gd name="T16" fmla="*/ 91 w 802"/>
                <a:gd name="T17" fmla="*/ 23 h 23"/>
                <a:gd name="T18" fmla="*/ 91 w 802"/>
                <a:gd name="T19" fmla="*/ 0 h 23"/>
                <a:gd name="T20" fmla="*/ 183 w 802"/>
                <a:gd name="T21" fmla="*/ 0 h 23"/>
                <a:gd name="T22" fmla="*/ 252 w 802"/>
                <a:gd name="T23" fmla="*/ 0 h 23"/>
                <a:gd name="T24" fmla="*/ 252 w 802"/>
                <a:gd name="T25" fmla="*/ 23 h 23"/>
                <a:gd name="T26" fmla="*/ 183 w 802"/>
                <a:gd name="T27" fmla="*/ 23 h 23"/>
                <a:gd name="T28" fmla="*/ 183 w 802"/>
                <a:gd name="T29" fmla="*/ 0 h 23"/>
                <a:gd name="T30" fmla="*/ 275 w 802"/>
                <a:gd name="T31" fmla="*/ 0 h 23"/>
                <a:gd name="T32" fmla="*/ 343 w 802"/>
                <a:gd name="T33" fmla="*/ 0 h 23"/>
                <a:gd name="T34" fmla="*/ 343 w 802"/>
                <a:gd name="T35" fmla="*/ 23 h 23"/>
                <a:gd name="T36" fmla="*/ 275 w 802"/>
                <a:gd name="T37" fmla="*/ 23 h 23"/>
                <a:gd name="T38" fmla="*/ 275 w 802"/>
                <a:gd name="T39" fmla="*/ 0 h 23"/>
                <a:gd name="T40" fmla="*/ 366 w 802"/>
                <a:gd name="T41" fmla="*/ 0 h 23"/>
                <a:gd name="T42" fmla="*/ 435 w 802"/>
                <a:gd name="T43" fmla="*/ 0 h 23"/>
                <a:gd name="T44" fmla="*/ 435 w 802"/>
                <a:gd name="T45" fmla="*/ 23 h 23"/>
                <a:gd name="T46" fmla="*/ 366 w 802"/>
                <a:gd name="T47" fmla="*/ 23 h 23"/>
                <a:gd name="T48" fmla="*/ 366 w 802"/>
                <a:gd name="T49" fmla="*/ 0 h 23"/>
                <a:gd name="T50" fmla="*/ 458 w 802"/>
                <a:gd name="T51" fmla="*/ 0 h 23"/>
                <a:gd name="T52" fmla="*/ 527 w 802"/>
                <a:gd name="T53" fmla="*/ 0 h 23"/>
                <a:gd name="T54" fmla="*/ 527 w 802"/>
                <a:gd name="T55" fmla="*/ 23 h 23"/>
                <a:gd name="T56" fmla="*/ 458 w 802"/>
                <a:gd name="T57" fmla="*/ 23 h 23"/>
                <a:gd name="T58" fmla="*/ 458 w 802"/>
                <a:gd name="T59" fmla="*/ 0 h 23"/>
                <a:gd name="T60" fmla="*/ 550 w 802"/>
                <a:gd name="T61" fmla="*/ 0 h 23"/>
                <a:gd name="T62" fmla="*/ 618 w 802"/>
                <a:gd name="T63" fmla="*/ 0 h 23"/>
                <a:gd name="T64" fmla="*/ 618 w 802"/>
                <a:gd name="T65" fmla="*/ 23 h 23"/>
                <a:gd name="T66" fmla="*/ 550 w 802"/>
                <a:gd name="T67" fmla="*/ 23 h 23"/>
                <a:gd name="T68" fmla="*/ 550 w 802"/>
                <a:gd name="T69" fmla="*/ 0 h 23"/>
                <a:gd name="T70" fmla="*/ 641 w 802"/>
                <a:gd name="T71" fmla="*/ 0 h 23"/>
                <a:gd name="T72" fmla="*/ 710 w 802"/>
                <a:gd name="T73" fmla="*/ 0 h 23"/>
                <a:gd name="T74" fmla="*/ 710 w 802"/>
                <a:gd name="T75" fmla="*/ 23 h 23"/>
                <a:gd name="T76" fmla="*/ 641 w 802"/>
                <a:gd name="T77" fmla="*/ 23 h 23"/>
                <a:gd name="T78" fmla="*/ 641 w 802"/>
                <a:gd name="T79" fmla="*/ 0 h 23"/>
                <a:gd name="T80" fmla="*/ 733 w 802"/>
                <a:gd name="T81" fmla="*/ 0 h 23"/>
                <a:gd name="T82" fmla="*/ 802 w 802"/>
                <a:gd name="T83" fmla="*/ 0 h 23"/>
                <a:gd name="T84" fmla="*/ 802 w 802"/>
                <a:gd name="T85" fmla="*/ 23 h 23"/>
                <a:gd name="T86" fmla="*/ 733 w 802"/>
                <a:gd name="T87" fmla="*/ 23 h 23"/>
                <a:gd name="T88" fmla="*/ 733 w 802"/>
                <a:gd name="T8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23">
                  <a:moveTo>
                    <a:pt x="0" y="0"/>
                  </a:moveTo>
                  <a:lnTo>
                    <a:pt x="69" y="0"/>
                  </a:lnTo>
                  <a:lnTo>
                    <a:pt x="6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91" y="0"/>
                  </a:moveTo>
                  <a:lnTo>
                    <a:pt x="160" y="0"/>
                  </a:lnTo>
                  <a:lnTo>
                    <a:pt x="160" y="23"/>
                  </a:lnTo>
                  <a:lnTo>
                    <a:pt x="91" y="23"/>
                  </a:lnTo>
                  <a:lnTo>
                    <a:pt x="91" y="0"/>
                  </a:lnTo>
                  <a:close/>
                  <a:moveTo>
                    <a:pt x="183" y="0"/>
                  </a:moveTo>
                  <a:lnTo>
                    <a:pt x="252" y="0"/>
                  </a:lnTo>
                  <a:lnTo>
                    <a:pt x="252" y="23"/>
                  </a:lnTo>
                  <a:lnTo>
                    <a:pt x="183" y="23"/>
                  </a:lnTo>
                  <a:lnTo>
                    <a:pt x="183" y="0"/>
                  </a:lnTo>
                  <a:close/>
                  <a:moveTo>
                    <a:pt x="275" y="0"/>
                  </a:moveTo>
                  <a:lnTo>
                    <a:pt x="343" y="0"/>
                  </a:lnTo>
                  <a:lnTo>
                    <a:pt x="343" y="23"/>
                  </a:lnTo>
                  <a:lnTo>
                    <a:pt x="275" y="23"/>
                  </a:lnTo>
                  <a:lnTo>
                    <a:pt x="275" y="0"/>
                  </a:lnTo>
                  <a:close/>
                  <a:moveTo>
                    <a:pt x="366" y="0"/>
                  </a:moveTo>
                  <a:lnTo>
                    <a:pt x="435" y="0"/>
                  </a:lnTo>
                  <a:lnTo>
                    <a:pt x="435" y="23"/>
                  </a:lnTo>
                  <a:lnTo>
                    <a:pt x="366" y="23"/>
                  </a:lnTo>
                  <a:lnTo>
                    <a:pt x="366" y="0"/>
                  </a:lnTo>
                  <a:close/>
                  <a:moveTo>
                    <a:pt x="458" y="0"/>
                  </a:moveTo>
                  <a:lnTo>
                    <a:pt x="527" y="0"/>
                  </a:lnTo>
                  <a:lnTo>
                    <a:pt x="527" y="23"/>
                  </a:lnTo>
                  <a:lnTo>
                    <a:pt x="458" y="23"/>
                  </a:lnTo>
                  <a:lnTo>
                    <a:pt x="458" y="0"/>
                  </a:lnTo>
                  <a:close/>
                  <a:moveTo>
                    <a:pt x="550" y="0"/>
                  </a:moveTo>
                  <a:lnTo>
                    <a:pt x="618" y="0"/>
                  </a:lnTo>
                  <a:lnTo>
                    <a:pt x="618" y="23"/>
                  </a:lnTo>
                  <a:lnTo>
                    <a:pt x="550" y="23"/>
                  </a:lnTo>
                  <a:lnTo>
                    <a:pt x="550" y="0"/>
                  </a:lnTo>
                  <a:close/>
                  <a:moveTo>
                    <a:pt x="641" y="0"/>
                  </a:moveTo>
                  <a:lnTo>
                    <a:pt x="710" y="0"/>
                  </a:lnTo>
                  <a:lnTo>
                    <a:pt x="710" y="23"/>
                  </a:lnTo>
                  <a:lnTo>
                    <a:pt x="641" y="23"/>
                  </a:lnTo>
                  <a:lnTo>
                    <a:pt x="64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23"/>
                  </a:lnTo>
                  <a:lnTo>
                    <a:pt x="733" y="2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70"/>
            <p:cNvSpPr>
              <a:spLocks noEditPoints="1"/>
            </p:cNvSpPr>
            <p:nvPr/>
          </p:nvSpPr>
          <p:spPr bwMode="auto">
            <a:xfrm>
              <a:off x="3078236" y="4521200"/>
              <a:ext cx="1273175" cy="36513"/>
            </a:xfrm>
            <a:custGeom>
              <a:avLst/>
              <a:gdLst>
                <a:gd name="T0" fmla="*/ 0 w 802"/>
                <a:gd name="T1" fmla="*/ 0 h 23"/>
                <a:gd name="T2" fmla="*/ 69 w 802"/>
                <a:gd name="T3" fmla="*/ 0 h 23"/>
                <a:gd name="T4" fmla="*/ 69 w 802"/>
                <a:gd name="T5" fmla="*/ 23 h 23"/>
                <a:gd name="T6" fmla="*/ 0 w 802"/>
                <a:gd name="T7" fmla="*/ 23 h 23"/>
                <a:gd name="T8" fmla="*/ 0 w 802"/>
                <a:gd name="T9" fmla="*/ 0 h 23"/>
                <a:gd name="T10" fmla="*/ 92 w 802"/>
                <a:gd name="T11" fmla="*/ 0 h 23"/>
                <a:gd name="T12" fmla="*/ 160 w 802"/>
                <a:gd name="T13" fmla="*/ 0 h 23"/>
                <a:gd name="T14" fmla="*/ 160 w 802"/>
                <a:gd name="T15" fmla="*/ 23 h 23"/>
                <a:gd name="T16" fmla="*/ 92 w 802"/>
                <a:gd name="T17" fmla="*/ 23 h 23"/>
                <a:gd name="T18" fmla="*/ 92 w 802"/>
                <a:gd name="T19" fmla="*/ 0 h 23"/>
                <a:gd name="T20" fmla="*/ 183 w 802"/>
                <a:gd name="T21" fmla="*/ 0 h 23"/>
                <a:gd name="T22" fmla="*/ 252 w 802"/>
                <a:gd name="T23" fmla="*/ 0 h 23"/>
                <a:gd name="T24" fmla="*/ 252 w 802"/>
                <a:gd name="T25" fmla="*/ 23 h 23"/>
                <a:gd name="T26" fmla="*/ 183 w 802"/>
                <a:gd name="T27" fmla="*/ 23 h 23"/>
                <a:gd name="T28" fmla="*/ 183 w 802"/>
                <a:gd name="T29" fmla="*/ 0 h 23"/>
                <a:gd name="T30" fmla="*/ 275 w 802"/>
                <a:gd name="T31" fmla="*/ 0 h 23"/>
                <a:gd name="T32" fmla="*/ 344 w 802"/>
                <a:gd name="T33" fmla="*/ 0 h 23"/>
                <a:gd name="T34" fmla="*/ 344 w 802"/>
                <a:gd name="T35" fmla="*/ 23 h 23"/>
                <a:gd name="T36" fmla="*/ 275 w 802"/>
                <a:gd name="T37" fmla="*/ 23 h 23"/>
                <a:gd name="T38" fmla="*/ 275 w 802"/>
                <a:gd name="T39" fmla="*/ 0 h 23"/>
                <a:gd name="T40" fmla="*/ 367 w 802"/>
                <a:gd name="T41" fmla="*/ 0 h 23"/>
                <a:gd name="T42" fmla="*/ 435 w 802"/>
                <a:gd name="T43" fmla="*/ 0 h 23"/>
                <a:gd name="T44" fmla="*/ 435 w 802"/>
                <a:gd name="T45" fmla="*/ 23 h 23"/>
                <a:gd name="T46" fmla="*/ 367 w 802"/>
                <a:gd name="T47" fmla="*/ 23 h 23"/>
                <a:gd name="T48" fmla="*/ 367 w 802"/>
                <a:gd name="T49" fmla="*/ 0 h 23"/>
                <a:gd name="T50" fmla="*/ 458 w 802"/>
                <a:gd name="T51" fmla="*/ 0 h 23"/>
                <a:gd name="T52" fmla="*/ 527 w 802"/>
                <a:gd name="T53" fmla="*/ 0 h 23"/>
                <a:gd name="T54" fmla="*/ 527 w 802"/>
                <a:gd name="T55" fmla="*/ 23 h 23"/>
                <a:gd name="T56" fmla="*/ 458 w 802"/>
                <a:gd name="T57" fmla="*/ 23 h 23"/>
                <a:gd name="T58" fmla="*/ 458 w 802"/>
                <a:gd name="T59" fmla="*/ 0 h 23"/>
                <a:gd name="T60" fmla="*/ 550 w 802"/>
                <a:gd name="T61" fmla="*/ 0 h 23"/>
                <a:gd name="T62" fmla="*/ 619 w 802"/>
                <a:gd name="T63" fmla="*/ 0 h 23"/>
                <a:gd name="T64" fmla="*/ 619 w 802"/>
                <a:gd name="T65" fmla="*/ 23 h 23"/>
                <a:gd name="T66" fmla="*/ 550 w 802"/>
                <a:gd name="T67" fmla="*/ 23 h 23"/>
                <a:gd name="T68" fmla="*/ 550 w 802"/>
                <a:gd name="T69" fmla="*/ 0 h 23"/>
                <a:gd name="T70" fmla="*/ 641 w 802"/>
                <a:gd name="T71" fmla="*/ 0 h 23"/>
                <a:gd name="T72" fmla="*/ 710 w 802"/>
                <a:gd name="T73" fmla="*/ 0 h 23"/>
                <a:gd name="T74" fmla="*/ 710 w 802"/>
                <a:gd name="T75" fmla="*/ 23 h 23"/>
                <a:gd name="T76" fmla="*/ 641 w 802"/>
                <a:gd name="T77" fmla="*/ 23 h 23"/>
                <a:gd name="T78" fmla="*/ 641 w 802"/>
                <a:gd name="T79" fmla="*/ 0 h 23"/>
                <a:gd name="T80" fmla="*/ 733 w 802"/>
                <a:gd name="T81" fmla="*/ 0 h 23"/>
                <a:gd name="T82" fmla="*/ 802 w 802"/>
                <a:gd name="T83" fmla="*/ 0 h 23"/>
                <a:gd name="T84" fmla="*/ 802 w 802"/>
                <a:gd name="T85" fmla="*/ 23 h 23"/>
                <a:gd name="T86" fmla="*/ 733 w 802"/>
                <a:gd name="T87" fmla="*/ 23 h 23"/>
                <a:gd name="T88" fmla="*/ 733 w 802"/>
                <a:gd name="T8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23">
                  <a:moveTo>
                    <a:pt x="0" y="0"/>
                  </a:moveTo>
                  <a:lnTo>
                    <a:pt x="69" y="0"/>
                  </a:lnTo>
                  <a:lnTo>
                    <a:pt x="6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92" y="0"/>
                  </a:moveTo>
                  <a:lnTo>
                    <a:pt x="160" y="0"/>
                  </a:lnTo>
                  <a:lnTo>
                    <a:pt x="160" y="23"/>
                  </a:lnTo>
                  <a:lnTo>
                    <a:pt x="92" y="23"/>
                  </a:lnTo>
                  <a:lnTo>
                    <a:pt x="92" y="0"/>
                  </a:lnTo>
                  <a:close/>
                  <a:moveTo>
                    <a:pt x="183" y="0"/>
                  </a:moveTo>
                  <a:lnTo>
                    <a:pt x="252" y="0"/>
                  </a:lnTo>
                  <a:lnTo>
                    <a:pt x="252" y="23"/>
                  </a:lnTo>
                  <a:lnTo>
                    <a:pt x="183" y="23"/>
                  </a:lnTo>
                  <a:lnTo>
                    <a:pt x="183" y="0"/>
                  </a:lnTo>
                  <a:close/>
                  <a:moveTo>
                    <a:pt x="275" y="0"/>
                  </a:moveTo>
                  <a:lnTo>
                    <a:pt x="344" y="0"/>
                  </a:lnTo>
                  <a:lnTo>
                    <a:pt x="344" y="23"/>
                  </a:lnTo>
                  <a:lnTo>
                    <a:pt x="275" y="23"/>
                  </a:lnTo>
                  <a:lnTo>
                    <a:pt x="275" y="0"/>
                  </a:lnTo>
                  <a:close/>
                  <a:moveTo>
                    <a:pt x="367" y="0"/>
                  </a:moveTo>
                  <a:lnTo>
                    <a:pt x="435" y="0"/>
                  </a:lnTo>
                  <a:lnTo>
                    <a:pt x="435" y="23"/>
                  </a:lnTo>
                  <a:lnTo>
                    <a:pt x="367" y="23"/>
                  </a:lnTo>
                  <a:lnTo>
                    <a:pt x="367" y="0"/>
                  </a:lnTo>
                  <a:close/>
                  <a:moveTo>
                    <a:pt x="458" y="0"/>
                  </a:moveTo>
                  <a:lnTo>
                    <a:pt x="527" y="0"/>
                  </a:lnTo>
                  <a:lnTo>
                    <a:pt x="527" y="23"/>
                  </a:lnTo>
                  <a:lnTo>
                    <a:pt x="458" y="23"/>
                  </a:lnTo>
                  <a:lnTo>
                    <a:pt x="458" y="0"/>
                  </a:lnTo>
                  <a:close/>
                  <a:moveTo>
                    <a:pt x="550" y="0"/>
                  </a:moveTo>
                  <a:lnTo>
                    <a:pt x="619" y="0"/>
                  </a:lnTo>
                  <a:lnTo>
                    <a:pt x="619" y="23"/>
                  </a:lnTo>
                  <a:lnTo>
                    <a:pt x="550" y="23"/>
                  </a:lnTo>
                  <a:lnTo>
                    <a:pt x="550" y="0"/>
                  </a:lnTo>
                  <a:close/>
                  <a:moveTo>
                    <a:pt x="641" y="0"/>
                  </a:moveTo>
                  <a:lnTo>
                    <a:pt x="710" y="0"/>
                  </a:lnTo>
                  <a:lnTo>
                    <a:pt x="710" y="23"/>
                  </a:lnTo>
                  <a:lnTo>
                    <a:pt x="641" y="23"/>
                  </a:lnTo>
                  <a:lnTo>
                    <a:pt x="64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23"/>
                  </a:lnTo>
                  <a:lnTo>
                    <a:pt x="733" y="2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71"/>
            <p:cNvSpPr>
              <a:spLocks noEditPoints="1"/>
            </p:cNvSpPr>
            <p:nvPr/>
          </p:nvSpPr>
          <p:spPr bwMode="auto">
            <a:xfrm>
              <a:off x="4387924" y="5002213"/>
              <a:ext cx="1273175" cy="36513"/>
            </a:xfrm>
            <a:custGeom>
              <a:avLst/>
              <a:gdLst>
                <a:gd name="T0" fmla="*/ 0 w 802"/>
                <a:gd name="T1" fmla="*/ 0 h 23"/>
                <a:gd name="T2" fmla="*/ 68 w 802"/>
                <a:gd name="T3" fmla="*/ 0 h 23"/>
                <a:gd name="T4" fmla="*/ 68 w 802"/>
                <a:gd name="T5" fmla="*/ 23 h 23"/>
                <a:gd name="T6" fmla="*/ 0 w 802"/>
                <a:gd name="T7" fmla="*/ 23 h 23"/>
                <a:gd name="T8" fmla="*/ 0 w 802"/>
                <a:gd name="T9" fmla="*/ 0 h 23"/>
                <a:gd name="T10" fmla="*/ 91 w 802"/>
                <a:gd name="T11" fmla="*/ 0 h 23"/>
                <a:gd name="T12" fmla="*/ 160 w 802"/>
                <a:gd name="T13" fmla="*/ 0 h 23"/>
                <a:gd name="T14" fmla="*/ 160 w 802"/>
                <a:gd name="T15" fmla="*/ 23 h 23"/>
                <a:gd name="T16" fmla="*/ 91 w 802"/>
                <a:gd name="T17" fmla="*/ 23 h 23"/>
                <a:gd name="T18" fmla="*/ 91 w 802"/>
                <a:gd name="T19" fmla="*/ 0 h 23"/>
                <a:gd name="T20" fmla="*/ 183 w 802"/>
                <a:gd name="T21" fmla="*/ 0 h 23"/>
                <a:gd name="T22" fmla="*/ 252 w 802"/>
                <a:gd name="T23" fmla="*/ 0 h 23"/>
                <a:gd name="T24" fmla="*/ 252 w 802"/>
                <a:gd name="T25" fmla="*/ 23 h 23"/>
                <a:gd name="T26" fmla="*/ 183 w 802"/>
                <a:gd name="T27" fmla="*/ 23 h 23"/>
                <a:gd name="T28" fmla="*/ 183 w 802"/>
                <a:gd name="T29" fmla="*/ 0 h 23"/>
                <a:gd name="T30" fmla="*/ 275 w 802"/>
                <a:gd name="T31" fmla="*/ 0 h 23"/>
                <a:gd name="T32" fmla="*/ 343 w 802"/>
                <a:gd name="T33" fmla="*/ 0 h 23"/>
                <a:gd name="T34" fmla="*/ 343 w 802"/>
                <a:gd name="T35" fmla="*/ 23 h 23"/>
                <a:gd name="T36" fmla="*/ 275 w 802"/>
                <a:gd name="T37" fmla="*/ 23 h 23"/>
                <a:gd name="T38" fmla="*/ 275 w 802"/>
                <a:gd name="T39" fmla="*/ 0 h 23"/>
                <a:gd name="T40" fmla="*/ 366 w 802"/>
                <a:gd name="T41" fmla="*/ 0 h 23"/>
                <a:gd name="T42" fmla="*/ 435 w 802"/>
                <a:gd name="T43" fmla="*/ 0 h 23"/>
                <a:gd name="T44" fmla="*/ 435 w 802"/>
                <a:gd name="T45" fmla="*/ 23 h 23"/>
                <a:gd name="T46" fmla="*/ 366 w 802"/>
                <a:gd name="T47" fmla="*/ 23 h 23"/>
                <a:gd name="T48" fmla="*/ 366 w 802"/>
                <a:gd name="T49" fmla="*/ 0 h 23"/>
                <a:gd name="T50" fmla="*/ 458 w 802"/>
                <a:gd name="T51" fmla="*/ 0 h 23"/>
                <a:gd name="T52" fmla="*/ 527 w 802"/>
                <a:gd name="T53" fmla="*/ 0 h 23"/>
                <a:gd name="T54" fmla="*/ 527 w 802"/>
                <a:gd name="T55" fmla="*/ 23 h 23"/>
                <a:gd name="T56" fmla="*/ 458 w 802"/>
                <a:gd name="T57" fmla="*/ 23 h 23"/>
                <a:gd name="T58" fmla="*/ 458 w 802"/>
                <a:gd name="T59" fmla="*/ 0 h 23"/>
                <a:gd name="T60" fmla="*/ 550 w 802"/>
                <a:gd name="T61" fmla="*/ 0 h 23"/>
                <a:gd name="T62" fmla="*/ 618 w 802"/>
                <a:gd name="T63" fmla="*/ 0 h 23"/>
                <a:gd name="T64" fmla="*/ 618 w 802"/>
                <a:gd name="T65" fmla="*/ 23 h 23"/>
                <a:gd name="T66" fmla="*/ 550 w 802"/>
                <a:gd name="T67" fmla="*/ 23 h 23"/>
                <a:gd name="T68" fmla="*/ 550 w 802"/>
                <a:gd name="T69" fmla="*/ 0 h 23"/>
                <a:gd name="T70" fmla="*/ 641 w 802"/>
                <a:gd name="T71" fmla="*/ 0 h 23"/>
                <a:gd name="T72" fmla="*/ 710 w 802"/>
                <a:gd name="T73" fmla="*/ 0 h 23"/>
                <a:gd name="T74" fmla="*/ 710 w 802"/>
                <a:gd name="T75" fmla="*/ 23 h 23"/>
                <a:gd name="T76" fmla="*/ 641 w 802"/>
                <a:gd name="T77" fmla="*/ 23 h 23"/>
                <a:gd name="T78" fmla="*/ 641 w 802"/>
                <a:gd name="T79" fmla="*/ 0 h 23"/>
                <a:gd name="T80" fmla="*/ 733 w 802"/>
                <a:gd name="T81" fmla="*/ 0 h 23"/>
                <a:gd name="T82" fmla="*/ 802 w 802"/>
                <a:gd name="T83" fmla="*/ 0 h 23"/>
                <a:gd name="T84" fmla="*/ 802 w 802"/>
                <a:gd name="T85" fmla="*/ 23 h 23"/>
                <a:gd name="T86" fmla="*/ 733 w 802"/>
                <a:gd name="T87" fmla="*/ 23 h 23"/>
                <a:gd name="T88" fmla="*/ 733 w 802"/>
                <a:gd name="T8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23">
                  <a:moveTo>
                    <a:pt x="0" y="0"/>
                  </a:moveTo>
                  <a:lnTo>
                    <a:pt x="68" y="0"/>
                  </a:lnTo>
                  <a:lnTo>
                    <a:pt x="68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91" y="0"/>
                  </a:moveTo>
                  <a:lnTo>
                    <a:pt x="160" y="0"/>
                  </a:lnTo>
                  <a:lnTo>
                    <a:pt x="160" y="23"/>
                  </a:lnTo>
                  <a:lnTo>
                    <a:pt x="91" y="23"/>
                  </a:lnTo>
                  <a:lnTo>
                    <a:pt x="91" y="0"/>
                  </a:lnTo>
                  <a:close/>
                  <a:moveTo>
                    <a:pt x="183" y="0"/>
                  </a:moveTo>
                  <a:lnTo>
                    <a:pt x="252" y="0"/>
                  </a:lnTo>
                  <a:lnTo>
                    <a:pt x="252" y="23"/>
                  </a:lnTo>
                  <a:lnTo>
                    <a:pt x="183" y="23"/>
                  </a:lnTo>
                  <a:lnTo>
                    <a:pt x="183" y="0"/>
                  </a:lnTo>
                  <a:close/>
                  <a:moveTo>
                    <a:pt x="275" y="0"/>
                  </a:moveTo>
                  <a:lnTo>
                    <a:pt x="343" y="0"/>
                  </a:lnTo>
                  <a:lnTo>
                    <a:pt x="343" y="23"/>
                  </a:lnTo>
                  <a:lnTo>
                    <a:pt x="275" y="23"/>
                  </a:lnTo>
                  <a:lnTo>
                    <a:pt x="275" y="0"/>
                  </a:lnTo>
                  <a:close/>
                  <a:moveTo>
                    <a:pt x="366" y="0"/>
                  </a:moveTo>
                  <a:lnTo>
                    <a:pt x="435" y="0"/>
                  </a:lnTo>
                  <a:lnTo>
                    <a:pt x="435" y="23"/>
                  </a:lnTo>
                  <a:lnTo>
                    <a:pt x="366" y="23"/>
                  </a:lnTo>
                  <a:lnTo>
                    <a:pt x="366" y="0"/>
                  </a:lnTo>
                  <a:close/>
                  <a:moveTo>
                    <a:pt x="458" y="0"/>
                  </a:moveTo>
                  <a:lnTo>
                    <a:pt x="527" y="0"/>
                  </a:lnTo>
                  <a:lnTo>
                    <a:pt x="527" y="23"/>
                  </a:lnTo>
                  <a:lnTo>
                    <a:pt x="458" y="23"/>
                  </a:lnTo>
                  <a:lnTo>
                    <a:pt x="458" y="0"/>
                  </a:lnTo>
                  <a:close/>
                  <a:moveTo>
                    <a:pt x="550" y="0"/>
                  </a:moveTo>
                  <a:lnTo>
                    <a:pt x="618" y="0"/>
                  </a:lnTo>
                  <a:lnTo>
                    <a:pt x="618" y="23"/>
                  </a:lnTo>
                  <a:lnTo>
                    <a:pt x="550" y="23"/>
                  </a:lnTo>
                  <a:lnTo>
                    <a:pt x="550" y="0"/>
                  </a:lnTo>
                  <a:close/>
                  <a:moveTo>
                    <a:pt x="641" y="0"/>
                  </a:moveTo>
                  <a:lnTo>
                    <a:pt x="710" y="0"/>
                  </a:lnTo>
                  <a:lnTo>
                    <a:pt x="710" y="23"/>
                  </a:lnTo>
                  <a:lnTo>
                    <a:pt x="641" y="23"/>
                  </a:lnTo>
                  <a:lnTo>
                    <a:pt x="64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23"/>
                  </a:lnTo>
                  <a:lnTo>
                    <a:pt x="733" y="2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5689674" y="5278438"/>
              <a:ext cx="1236663" cy="36513"/>
            </a:xfrm>
            <a:custGeom>
              <a:avLst/>
              <a:gdLst>
                <a:gd name="T0" fmla="*/ 0 w 779"/>
                <a:gd name="T1" fmla="*/ 0 h 23"/>
                <a:gd name="T2" fmla="*/ 69 w 779"/>
                <a:gd name="T3" fmla="*/ 0 h 23"/>
                <a:gd name="T4" fmla="*/ 69 w 779"/>
                <a:gd name="T5" fmla="*/ 23 h 23"/>
                <a:gd name="T6" fmla="*/ 0 w 779"/>
                <a:gd name="T7" fmla="*/ 23 h 23"/>
                <a:gd name="T8" fmla="*/ 0 w 779"/>
                <a:gd name="T9" fmla="*/ 0 h 23"/>
                <a:gd name="T10" fmla="*/ 92 w 779"/>
                <a:gd name="T11" fmla="*/ 0 h 23"/>
                <a:gd name="T12" fmla="*/ 160 w 779"/>
                <a:gd name="T13" fmla="*/ 0 h 23"/>
                <a:gd name="T14" fmla="*/ 160 w 779"/>
                <a:gd name="T15" fmla="*/ 23 h 23"/>
                <a:gd name="T16" fmla="*/ 92 w 779"/>
                <a:gd name="T17" fmla="*/ 23 h 23"/>
                <a:gd name="T18" fmla="*/ 92 w 779"/>
                <a:gd name="T19" fmla="*/ 0 h 23"/>
                <a:gd name="T20" fmla="*/ 183 w 779"/>
                <a:gd name="T21" fmla="*/ 0 h 23"/>
                <a:gd name="T22" fmla="*/ 252 w 779"/>
                <a:gd name="T23" fmla="*/ 0 h 23"/>
                <a:gd name="T24" fmla="*/ 252 w 779"/>
                <a:gd name="T25" fmla="*/ 23 h 23"/>
                <a:gd name="T26" fmla="*/ 183 w 779"/>
                <a:gd name="T27" fmla="*/ 23 h 23"/>
                <a:gd name="T28" fmla="*/ 183 w 779"/>
                <a:gd name="T29" fmla="*/ 0 h 23"/>
                <a:gd name="T30" fmla="*/ 275 w 779"/>
                <a:gd name="T31" fmla="*/ 0 h 23"/>
                <a:gd name="T32" fmla="*/ 344 w 779"/>
                <a:gd name="T33" fmla="*/ 0 h 23"/>
                <a:gd name="T34" fmla="*/ 344 w 779"/>
                <a:gd name="T35" fmla="*/ 23 h 23"/>
                <a:gd name="T36" fmla="*/ 275 w 779"/>
                <a:gd name="T37" fmla="*/ 23 h 23"/>
                <a:gd name="T38" fmla="*/ 275 w 779"/>
                <a:gd name="T39" fmla="*/ 0 h 23"/>
                <a:gd name="T40" fmla="*/ 366 w 779"/>
                <a:gd name="T41" fmla="*/ 0 h 23"/>
                <a:gd name="T42" fmla="*/ 435 w 779"/>
                <a:gd name="T43" fmla="*/ 0 h 23"/>
                <a:gd name="T44" fmla="*/ 435 w 779"/>
                <a:gd name="T45" fmla="*/ 23 h 23"/>
                <a:gd name="T46" fmla="*/ 366 w 779"/>
                <a:gd name="T47" fmla="*/ 23 h 23"/>
                <a:gd name="T48" fmla="*/ 366 w 779"/>
                <a:gd name="T49" fmla="*/ 0 h 23"/>
                <a:gd name="T50" fmla="*/ 458 w 779"/>
                <a:gd name="T51" fmla="*/ 0 h 23"/>
                <a:gd name="T52" fmla="*/ 527 w 779"/>
                <a:gd name="T53" fmla="*/ 0 h 23"/>
                <a:gd name="T54" fmla="*/ 527 w 779"/>
                <a:gd name="T55" fmla="*/ 23 h 23"/>
                <a:gd name="T56" fmla="*/ 458 w 779"/>
                <a:gd name="T57" fmla="*/ 23 h 23"/>
                <a:gd name="T58" fmla="*/ 458 w 779"/>
                <a:gd name="T59" fmla="*/ 0 h 23"/>
                <a:gd name="T60" fmla="*/ 550 w 779"/>
                <a:gd name="T61" fmla="*/ 0 h 23"/>
                <a:gd name="T62" fmla="*/ 619 w 779"/>
                <a:gd name="T63" fmla="*/ 0 h 23"/>
                <a:gd name="T64" fmla="*/ 619 w 779"/>
                <a:gd name="T65" fmla="*/ 23 h 23"/>
                <a:gd name="T66" fmla="*/ 550 w 779"/>
                <a:gd name="T67" fmla="*/ 23 h 23"/>
                <a:gd name="T68" fmla="*/ 550 w 779"/>
                <a:gd name="T69" fmla="*/ 0 h 23"/>
                <a:gd name="T70" fmla="*/ 641 w 779"/>
                <a:gd name="T71" fmla="*/ 0 h 23"/>
                <a:gd name="T72" fmla="*/ 710 w 779"/>
                <a:gd name="T73" fmla="*/ 0 h 23"/>
                <a:gd name="T74" fmla="*/ 710 w 779"/>
                <a:gd name="T75" fmla="*/ 23 h 23"/>
                <a:gd name="T76" fmla="*/ 641 w 779"/>
                <a:gd name="T77" fmla="*/ 23 h 23"/>
                <a:gd name="T78" fmla="*/ 641 w 779"/>
                <a:gd name="T79" fmla="*/ 0 h 23"/>
                <a:gd name="T80" fmla="*/ 733 w 779"/>
                <a:gd name="T81" fmla="*/ 0 h 23"/>
                <a:gd name="T82" fmla="*/ 779 w 779"/>
                <a:gd name="T83" fmla="*/ 0 h 23"/>
                <a:gd name="T84" fmla="*/ 779 w 779"/>
                <a:gd name="T85" fmla="*/ 23 h 23"/>
                <a:gd name="T86" fmla="*/ 733 w 779"/>
                <a:gd name="T87" fmla="*/ 23 h 23"/>
                <a:gd name="T88" fmla="*/ 733 w 779"/>
                <a:gd name="T8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23">
                  <a:moveTo>
                    <a:pt x="0" y="0"/>
                  </a:moveTo>
                  <a:lnTo>
                    <a:pt x="69" y="0"/>
                  </a:lnTo>
                  <a:lnTo>
                    <a:pt x="6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92" y="0"/>
                  </a:moveTo>
                  <a:lnTo>
                    <a:pt x="160" y="0"/>
                  </a:lnTo>
                  <a:lnTo>
                    <a:pt x="160" y="23"/>
                  </a:lnTo>
                  <a:lnTo>
                    <a:pt x="92" y="23"/>
                  </a:lnTo>
                  <a:lnTo>
                    <a:pt x="92" y="0"/>
                  </a:lnTo>
                  <a:close/>
                  <a:moveTo>
                    <a:pt x="183" y="0"/>
                  </a:moveTo>
                  <a:lnTo>
                    <a:pt x="252" y="0"/>
                  </a:lnTo>
                  <a:lnTo>
                    <a:pt x="252" y="23"/>
                  </a:lnTo>
                  <a:lnTo>
                    <a:pt x="183" y="23"/>
                  </a:lnTo>
                  <a:lnTo>
                    <a:pt x="183" y="0"/>
                  </a:lnTo>
                  <a:close/>
                  <a:moveTo>
                    <a:pt x="275" y="0"/>
                  </a:moveTo>
                  <a:lnTo>
                    <a:pt x="344" y="0"/>
                  </a:lnTo>
                  <a:lnTo>
                    <a:pt x="344" y="23"/>
                  </a:lnTo>
                  <a:lnTo>
                    <a:pt x="275" y="23"/>
                  </a:lnTo>
                  <a:lnTo>
                    <a:pt x="275" y="0"/>
                  </a:lnTo>
                  <a:close/>
                  <a:moveTo>
                    <a:pt x="366" y="0"/>
                  </a:moveTo>
                  <a:lnTo>
                    <a:pt x="435" y="0"/>
                  </a:lnTo>
                  <a:lnTo>
                    <a:pt x="435" y="23"/>
                  </a:lnTo>
                  <a:lnTo>
                    <a:pt x="366" y="23"/>
                  </a:lnTo>
                  <a:lnTo>
                    <a:pt x="366" y="0"/>
                  </a:lnTo>
                  <a:close/>
                  <a:moveTo>
                    <a:pt x="458" y="0"/>
                  </a:moveTo>
                  <a:lnTo>
                    <a:pt x="527" y="0"/>
                  </a:lnTo>
                  <a:lnTo>
                    <a:pt x="527" y="23"/>
                  </a:lnTo>
                  <a:lnTo>
                    <a:pt x="458" y="23"/>
                  </a:lnTo>
                  <a:lnTo>
                    <a:pt x="458" y="0"/>
                  </a:lnTo>
                  <a:close/>
                  <a:moveTo>
                    <a:pt x="550" y="0"/>
                  </a:moveTo>
                  <a:lnTo>
                    <a:pt x="619" y="0"/>
                  </a:lnTo>
                  <a:lnTo>
                    <a:pt x="619" y="23"/>
                  </a:lnTo>
                  <a:lnTo>
                    <a:pt x="550" y="23"/>
                  </a:lnTo>
                  <a:lnTo>
                    <a:pt x="550" y="0"/>
                  </a:lnTo>
                  <a:close/>
                  <a:moveTo>
                    <a:pt x="641" y="0"/>
                  </a:moveTo>
                  <a:lnTo>
                    <a:pt x="710" y="0"/>
                  </a:lnTo>
                  <a:lnTo>
                    <a:pt x="710" y="23"/>
                  </a:lnTo>
                  <a:lnTo>
                    <a:pt x="641" y="23"/>
                  </a:lnTo>
                  <a:lnTo>
                    <a:pt x="641" y="0"/>
                  </a:lnTo>
                  <a:close/>
                  <a:moveTo>
                    <a:pt x="733" y="0"/>
                  </a:moveTo>
                  <a:lnTo>
                    <a:pt x="779" y="0"/>
                  </a:lnTo>
                  <a:lnTo>
                    <a:pt x="779" y="23"/>
                  </a:lnTo>
                  <a:lnTo>
                    <a:pt x="733" y="2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063949" y="4332288"/>
              <a:ext cx="36513" cy="146050"/>
            </a:xfrm>
            <a:prstGeom prst="rect">
              <a:avLst/>
            </a:pr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373636" y="4537075"/>
              <a:ext cx="36513" cy="400050"/>
            </a:xfrm>
            <a:custGeom>
              <a:avLst/>
              <a:gdLst>
                <a:gd name="T0" fmla="*/ 23 w 23"/>
                <a:gd name="T1" fmla="*/ 0 h 252"/>
                <a:gd name="T2" fmla="*/ 23 w 23"/>
                <a:gd name="T3" fmla="*/ 91 h 252"/>
                <a:gd name="T4" fmla="*/ 0 w 23"/>
                <a:gd name="T5" fmla="*/ 91 h 252"/>
                <a:gd name="T6" fmla="*/ 0 w 23"/>
                <a:gd name="T7" fmla="*/ 0 h 252"/>
                <a:gd name="T8" fmla="*/ 23 w 23"/>
                <a:gd name="T9" fmla="*/ 0 h 252"/>
                <a:gd name="T10" fmla="*/ 23 w 23"/>
                <a:gd name="T11" fmla="*/ 160 h 252"/>
                <a:gd name="T12" fmla="*/ 23 w 23"/>
                <a:gd name="T13" fmla="*/ 252 h 252"/>
                <a:gd name="T14" fmla="*/ 0 w 23"/>
                <a:gd name="T15" fmla="*/ 252 h 252"/>
                <a:gd name="T16" fmla="*/ 0 w 23"/>
                <a:gd name="T17" fmla="*/ 160 h 252"/>
                <a:gd name="T18" fmla="*/ 23 w 23"/>
                <a:gd name="T19" fmla="*/ 1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2">
                  <a:moveTo>
                    <a:pt x="23" y="0"/>
                  </a:moveTo>
                  <a:lnTo>
                    <a:pt x="23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23" y="0"/>
                  </a:lnTo>
                  <a:close/>
                  <a:moveTo>
                    <a:pt x="23" y="160"/>
                  </a:moveTo>
                  <a:lnTo>
                    <a:pt x="23" y="252"/>
                  </a:lnTo>
                  <a:lnTo>
                    <a:pt x="0" y="252"/>
                  </a:lnTo>
                  <a:lnTo>
                    <a:pt x="0" y="160"/>
                  </a:lnTo>
                  <a:lnTo>
                    <a:pt x="23" y="16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5675386" y="5016500"/>
              <a:ext cx="36513" cy="277813"/>
            </a:xfrm>
            <a:custGeom>
              <a:avLst/>
              <a:gdLst>
                <a:gd name="T0" fmla="*/ 23 w 23"/>
                <a:gd name="T1" fmla="*/ 0 h 175"/>
                <a:gd name="T2" fmla="*/ 23 w 23"/>
                <a:gd name="T3" fmla="*/ 92 h 175"/>
                <a:gd name="T4" fmla="*/ 0 w 23"/>
                <a:gd name="T5" fmla="*/ 92 h 175"/>
                <a:gd name="T6" fmla="*/ 0 w 23"/>
                <a:gd name="T7" fmla="*/ 0 h 175"/>
                <a:gd name="T8" fmla="*/ 23 w 23"/>
                <a:gd name="T9" fmla="*/ 0 h 175"/>
                <a:gd name="T10" fmla="*/ 23 w 23"/>
                <a:gd name="T11" fmla="*/ 161 h 175"/>
                <a:gd name="T12" fmla="*/ 23 w 23"/>
                <a:gd name="T13" fmla="*/ 175 h 175"/>
                <a:gd name="T14" fmla="*/ 0 w 23"/>
                <a:gd name="T15" fmla="*/ 175 h 175"/>
                <a:gd name="T16" fmla="*/ 0 w 23"/>
                <a:gd name="T17" fmla="*/ 161 h 175"/>
                <a:gd name="T18" fmla="*/ 23 w 23"/>
                <a:gd name="T19" fmla="*/ 1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75">
                  <a:moveTo>
                    <a:pt x="23" y="0"/>
                  </a:moveTo>
                  <a:lnTo>
                    <a:pt x="2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23" y="0"/>
                  </a:lnTo>
                  <a:close/>
                  <a:moveTo>
                    <a:pt x="23" y="161"/>
                  </a:moveTo>
                  <a:lnTo>
                    <a:pt x="23" y="175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23" y="161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6932686" y="5294313"/>
              <a:ext cx="36513" cy="144463"/>
            </a:xfrm>
            <a:prstGeom prst="rect">
              <a:avLst/>
            </a:pr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270199" y="4013200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8064A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1.4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3579886" y="4252913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8064A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1.2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881636" y="4733925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8064A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0.7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6191324" y="4987925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8064A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0.4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7435924" y="5207000"/>
              <a:ext cx="4222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8064A2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0.3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511" y="2716213"/>
              <a:ext cx="4651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5202311" y="2760663"/>
              <a:ext cx="341313" cy="0"/>
            </a:xfrm>
            <a:prstGeom prst="line">
              <a:avLst/>
            </a:prstGeom>
            <a:noFill/>
            <a:ln w="36513">
              <a:solidFill>
                <a:srgbClr val="F796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5638874" y="2665413"/>
              <a:ext cx="111283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現行法規值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6723136" y="2744788"/>
              <a:ext cx="341313" cy="36513"/>
            </a:xfrm>
            <a:custGeom>
              <a:avLst/>
              <a:gdLst>
                <a:gd name="T0" fmla="*/ 0 w 215"/>
                <a:gd name="T1" fmla="*/ 0 h 23"/>
                <a:gd name="T2" fmla="*/ 91 w 215"/>
                <a:gd name="T3" fmla="*/ 0 h 23"/>
                <a:gd name="T4" fmla="*/ 91 w 215"/>
                <a:gd name="T5" fmla="*/ 23 h 23"/>
                <a:gd name="T6" fmla="*/ 0 w 215"/>
                <a:gd name="T7" fmla="*/ 23 h 23"/>
                <a:gd name="T8" fmla="*/ 0 w 215"/>
                <a:gd name="T9" fmla="*/ 0 h 23"/>
                <a:gd name="T10" fmla="*/ 160 w 215"/>
                <a:gd name="T11" fmla="*/ 0 h 23"/>
                <a:gd name="T12" fmla="*/ 215 w 215"/>
                <a:gd name="T13" fmla="*/ 0 h 23"/>
                <a:gd name="T14" fmla="*/ 215 w 215"/>
                <a:gd name="T15" fmla="*/ 23 h 23"/>
                <a:gd name="T16" fmla="*/ 160 w 215"/>
                <a:gd name="T17" fmla="*/ 23 h 23"/>
                <a:gd name="T18" fmla="*/ 160 w 2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3">
                  <a:moveTo>
                    <a:pt x="0" y="0"/>
                  </a:moveTo>
                  <a:lnTo>
                    <a:pt x="91" y="0"/>
                  </a:lnTo>
                  <a:lnTo>
                    <a:pt x="91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160" y="0"/>
                  </a:moveTo>
                  <a:lnTo>
                    <a:pt x="215" y="0"/>
                  </a:lnTo>
                  <a:lnTo>
                    <a:pt x="215" y="23"/>
                  </a:lnTo>
                  <a:lnTo>
                    <a:pt x="160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7D60A0"/>
            </a:solidFill>
            <a:ln w="0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7188274" y="2665413"/>
              <a:ext cx="5016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閥值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7580386" y="2673350"/>
              <a:ext cx="152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7647061" y="2665413"/>
              <a:ext cx="7048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門檻值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8236024" y="2673350"/>
              <a:ext cx="152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2554361" y="6297885"/>
              <a:ext cx="275748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柴油車使用中管制標準及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961" y="6122988"/>
              <a:ext cx="2946400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5194374" y="6318523"/>
              <a:ext cx="4730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105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5" name="Rectangle 97"/>
            <p:cNvSpPr>
              <a:spLocks noChangeArrowheads="1"/>
            </p:cNvSpPr>
            <p:nvPr/>
          </p:nvSpPr>
          <p:spPr bwMode="auto">
            <a:xfrm>
              <a:off x="5565849" y="6318523"/>
              <a:ext cx="182563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-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21" name="Rectangle 100"/>
            <p:cNvSpPr>
              <a:spLocks noChangeArrowheads="1"/>
            </p:cNvSpPr>
            <p:nvPr/>
          </p:nvSpPr>
          <p:spPr bwMode="auto">
            <a:xfrm>
              <a:off x="5645224" y="6318523"/>
              <a:ext cx="4730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107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24" name="Rectangle 103"/>
            <p:cNvSpPr>
              <a:spLocks noChangeArrowheads="1"/>
            </p:cNvSpPr>
            <p:nvPr/>
          </p:nvSpPr>
          <p:spPr bwMode="auto">
            <a:xfrm>
              <a:off x="6016699" y="6297885"/>
              <a:ext cx="131603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年實測結果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1128" name="Picture 10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99" y="6122988"/>
              <a:ext cx="1504950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820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630E40D5-B4A3-48A7-8869-577B00E8A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24425"/>
              </p:ext>
            </p:extLst>
          </p:nvPr>
        </p:nvGraphicFramePr>
        <p:xfrm>
          <a:off x="109358" y="1782245"/>
          <a:ext cx="459726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59">
                  <a:extLst>
                    <a:ext uri="{9D8B030D-6E8A-4147-A177-3AD203B41FA5}">
                      <a16:colId xmlns="" xmlns:a16="http://schemas.microsoft.com/office/drawing/2014/main" val="4234916817"/>
                    </a:ext>
                  </a:extLst>
                </a:gridCol>
                <a:gridCol w="1900205">
                  <a:extLst>
                    <a:ext uri="{9D8B030D-6E8A-4147-A177-3AD203B41FA5}">
                      <a16:colId xmlns="" xmlns:a16="http://schemas.microsoft.com/office/drawing/2014/main" val="444093"/>
                    </a:ext>
                  </a:extLst>
                </a:gridCol>
                <a:gridCol w="1900205">
                  <a:extLst>
                    <a:ext uri="{9D8B030D-6E8A-4147-A177-3AD203B41FA5}">
                      <a16:colId xmlns="" xmlns:a16="http://schemas.microsoft.com/office/drawing/2014/main" val="3385377580"/>
                    </a:ext>
                  </a:extLst>
                </a:gridCol>
              </a:tblGrid>
              <a:tr h="2499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期別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排放標準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閥值（門檻值）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8073843"/>
                  </a:ext>
                </a:extLst>
              </a:tr>
              <a:tr h="266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一期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光吸收係數 </a:t>
                      </a:r>
                      <a:r>
                        <a:rPr lang="en-US" altLang="zh-TW" sz="1600" dirty="0"/>
                        <a:t>2.8m</a:t>
                      </a:r>
                      <a:r>
                        <a:rPr lang="en-US" altLang="zh-TW" sz="1600" baseline="30000" dirty="0"/>
                        <a:t>-1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光吸收係數 </a:t>
                      </a:r>
                      <a:r>
                        <a:rPr lang="en-US" altLang="zh-TW" sz="1600" dirty="0"/>
                        <a:t>1.4m</a:t>
                      </a:r>
                      <a:r>
                        <a:rPr lang="en-US" altLang="zh-TW" sz="1600" baseline="30000" dirty="0"/>
                        <a:t>-1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5258464"/>
                  </a:ext>
                </a:extLst>
              </a:tr>
              <a:tr h="266855"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二期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光吸收係數 </a:t>
                      </a:r>
                      <a:r>
                        <a:rPr lang="en-US" altLang="zh-TW" sz="1600" dirty="0"/>
                        <a:t>1.6m</a:t>
                      </a:r>
                      <a:r>
                        <a:rPr lang="en-US" altLang="zh-TW" sz="1600" baseline="30000" dirty="0"/>
                        <a:t>-1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光吸收係數 </a:t>
                      </a:r>
                      <a:r>
                        <a:rPr lang="en-US" altLang="zh-TW" sz="1600" dirty="0"/>
                        <a:t>1.2m</a:t>
                      </a:r>
                      <a:r>
                        <a:rPr lang="en-US" altLang="zh-TW" sz="1600" baseline="30000" dirty="0"/>
                        <a:t>-1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2257075"/>
                  </a:ext>
                </a:extLst>
              </a:tr>
              <a:tr h="266855"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三期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1.2m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0.7m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62774779"/>
                  </a:ext>
                </a:extLst>
              </a:tr>
              <a:tr h="266855"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四期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1.0m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0.4m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49920680"/>
                  </a:ext>
                </a:extLst>
              </a:tr>
              <a:tr h="266855"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五期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0.6m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光吸收係數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0.3m</a:t>
                      </a:r>
                      <a:r>
                        <a:rPr kumimoji="0" lang="en-US" altLang="zh-TW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軟正黑體"/>
                          <a:cs typeface="+mn-cs"/>
                        </a:rPr>
                        <a:t>-1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727647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F357CC93-92F9-4DF4-BCC8-AA402FD6B040}"/>
              </a:ext>
            </a:extLst>
          </p:cNvPr>
          <p:cNvSpPr txBox="1"/>
          <p:nvPr/>
        </p:nvSpPr>
        <p:spPr>
          <a:xfrm>
            <a:off x="-14547" y="1126623"/>
            <a:ext cx="81243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TW"/>
            </a:defPPr>
            <a:lvl1pPr>
              <a:defRPr b="1" spc="5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zh-TW" altLang="en-US" sz="2800" dirty="0"/>
              <a:t>按各期別法規值訂檢測閥值（實測平均值</a:t>
            </a:r>
            <a:r>
              <a:rPr lang="en-US" altLang="zh-TW" sz="2800" dirty="0"/>
              <a:t>+30</a:t>
            </a:r>
            <a:r>
              <a:rPr lang="zh-TW" altLang="en-US" sz="2800" dirty="0"/>
              <a:t>％）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32D5960-F416-4F6D-92BC-B629EFF0BAA6}"/>
              </a:ext>
            </a:extLst>
          </p:cNvPr>
          <p:cNvSpPr/>
          <p:nvPr/>
        </p:nvSpPr>
        <p:spPr>
          <a:xfrm>
            <a:off x="4783434" y="1742195"/>
            <a:ext cx="4144256" cy="428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無負載急加速檢測方式建議對策</a:t>
            </a: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</a:t>
            </a:r>
            <a:endParaRPr lang="en-US" altLang="zh-TW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3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吹除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次積碳物後，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若急踩油門第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次低於閥值（門檻值），即判定合格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，無須再執行第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次與第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次檢測</a:t>
            </a:r>
            <a:endParaRPr lang="en-US" altLang="zh-TW" b="1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3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若第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次超過閥值（門檻值） ，需踩第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次油門，若第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次檢測結果亦低於閥值（門檻值） ，判定合格</a:t>
            </a:r>
            <a:endParaRPr lang="en-US" altLang="zh-TW" b="1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3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若前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次測試結果皆高於閥值（門檻值），直接檢測第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次，若最大最小值相差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0.25 m</a:t>
            </a:r>
            <a:r>
              <a:rPr lang="en-US" altLang="zh-TW" b="1" baseline="300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-1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以內，平均</a:t>
            </a:r>
            <a:r>
              <a:rPr lang="en-US" altLang="zh-TW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次平均值，比對排放標準判定合格與否</a:t>
            </a:r>
            <a:endParaRPr lang="en-US" altLang="zh-TW" b="1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F497EE0B-9465-49CA-B14E-EDEE2BD86D0F}"/>
              </a:ext>
            </a:extLst>
          </p:cNvPr>
          <p:cNvGrpSpPr/>
          <p:nvPr/>
        </p:nvGrpSpPr>
        <p:grpSpPr>
          <a:xfrm>
            <a:off x="125760" y="3870476"/>
            <a:ext cx="5022304" cy="2510852"/>
            <a:chOff x="611560" y="1005789"/>
            <a:chExt cx="7247474" cy="2472833"/>
          </a:xfrm>
        </p:grpSpPr>
        <p:sp>
          <p:nvSpPr>
            <p:cNvPr id="10" name="矩形: 圓角 9">
              <a:extLst>
                <a:ext uri="{FF2B5EF4-FFF2-40B4-BE49-F238E27FC236}">
                  <a16:creationId xmlns="" xmlns:a16="http://schemas.microsoft.com/office/drawing/2014/main" id="{F67939A0-FFF7-473D-B929-1E4F518E9BE8}"/>
                </a:ext>
              </a:extLst>
            </p:cNvPr>
            <p:cNvSpPr/>
            <p:nvPr/>
          </p:nvSpPr>
          <p:spPr bwMode="auto">
            <a:xfrm>
              <a:off x="611560" y="1628801"/>
              <a:ext cx="1368152" cy="509959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急</a:t>
              </a:r>
              <a:r>
                <a:rPr kumimoji="1" lang="zh-TW" alt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+mj-ea"/>
                  <a:ea typeface="+mj-ea"/>
                </a:rPr>
                <a:t>踩油門</a:t>
              </a:r>
              <a:endParaRPr kumimoji="1" lang="en-US" altLang="zh-TW" sz="1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第一次</a:t>
              </a:r>
              <a:endParaRPr kumimoji="1" lang="zh-TW" altLang="en-US" sz="1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="" xmlns:a16="http://schemas.microsoft.com/office/drawing/2014/main" id="{4E4AF663-4FE8-45B7-871A-B1486FCC4D32}"/>
                </a:ext>
              </a:extLst>
            </p:cNvPr>
            <p:cNvSpPr/>
            <p:nvPr/>
          </p:nvSpPr>
          <p:spPr bwMode="auto">
            <a:xfrm>
              <a:off x="2335045" y="1622764"/>
              <a:ext cx="1368152" cy="508770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急踩油門</a:t>
              </a:r>
              <a:endParaRPr kumimoji="1" lang="en-US" altLang="zh-TW" sz="1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第二次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="" xmlns:a16="http://schemas.microsoft.com/office/drawing/2014/main" id="{D64A1EFD-F4C0-4D6A-AE46-6BF6F804FE49}"/>
                </a:ext>
              </a:extLst>
            </p:cNvPr>
            <p:cNvSpPr/>
            <p:nvPr/>
          </p:nvSpPr>
          <p:spPr bwMode="auto">
            <a:xfrm>
              <a:off x="4058531" y="1622764"/>
              <a:ext cx="1368152" cy="508770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急踩油門</a:t>
              </a:r>
              <a:endParaRPr kumimoji="1" lang="en-US" altLang="zh-TW" sz="1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第三次</a:t>
              </a: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="" xmlns:a16="http://schemas.microsoft.com/office/drawing/2014/main" id="{E384F8CA-6232-4370-B11B-CB0602FC94C0}"/>
                </a:ext>
              </a:extLst>
            </p:cNvPr>
            <p:cNvSpPr/>
            <p:nvPr/>
          </p:nvSpPr>
          <p:spPr bwMode="auto">
            <a:xfrm>
              <a:off x="1032298" y="2748737"/>
              <a:ext cx="526674" cy="566055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+mn-ea"/>
                </a:rPr>
                <a:t>合格</a:t>
              </a: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="" xmlns:a16="http://schemas.microsoft.com/office/drawing/2014/main" id="{A712526B-C72A-4FB3-8C2B-ECB3381D82CF}"/>
                </a:ext>
              </a:extLst>
            </p:cNvPr>
            <p:cNvSpPr/>
            <p:nvPr/>
          </p:nvSpPr>
          <p:spPr bwMode="auto">
            <a:xfrm>
              <a:off x="2755783" y="2783194"/>
              <a:ext cx="526674" cy="55357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+mn-ea"/>
                </a:rPr>
                <a:t>合格</a:t>
              </a: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="" xmlns:a16="http://schemas.microsoft.com/office/drawing/2014/main" id="{7081AB47-3903-486C-9A98-47D814408FD3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 bwMode="auto">
            <a:xfrm flipV="1">
              <a:off x="1979712" y="1877149"/>
              <a:ext cx="355334" cy="66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直線單箭頭接點 15">
              <a:extLst>
                <a:ext uri="{FF2B5EF4-FFF2-40B4-BE49-F238E27FC236}">
                  <a16:creationId xmlns="" xmlns:a16="http://schemas.microsoft.com/office/drawing/2014/main" id="{E3FEECBD-5DE0-403B-9DE4-48488FAC025D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 bwMode="auto">
            <a:xfrm>
              <a:off x="3703197" y="1877149"/>
              <a:ext cx="3553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直線單箭頭接點 16">
              <a:extLst>
                <a:ext uri="{FF2B5EF4-FFF2-40B4-BE49-F238E27FC236}">
                  <a16:creationId xmlns="" xmlns:a16="http://schemas.microsoft.com/office/drawing/2014/main" id="{8DA3FC78-06BD-4472-AB40-D6D608868299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 bwMode="auto">
            <a:xfrm flipH="1">
              <a:off x="1295635" y="2138760"/>
              <a:ext cx="1" cy="6099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直線單箭頭接點 17">
              <a:extLst>
                <a:ext uri="{FF2B5EF4-FFF2-40B4-BE49-F238E27FC236}">
                  <a16:creationId xmlns="" xmlns:a16="http://schemas.microsoft.com/office/drawing/2014/main" id="{40EFC9E2-4EC9-4296-B089-F9F932FA21D6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 bwMode="auto">
            <a:xfrm flipH="1">
              <a:off x="3019120" y="2131533"/>
              <a:ext cx="1" cy="6516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文字方塊 18">
              <a:extLst>
                <a:ext uri="{FF2B5EF4-FFF2-40B4-BE49-F238E27FC236}">
                  <a16:creationId xmlns="" xmlns:a16="http://schemas.microsoft.com/office/drawing/2014/main" id="{A12BB48F-196A-4FD3-92C1-D6B75BB8BA32}"/>
                </a:ext>
              </a:extLst>
            </p:cNvPr>
            <p:cNvSpPr txBox="1"/>
            <p:nvPr/>
          </p:nvSpPr>
          <p:spPr>
            <a:xfrm>
              <a:off x="1852347" y="1005790"/>
              <a:ext cx="532967" cy="9240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6600"/>
                  </a:solidFill>
                </a:rPr>
                <a:t>高於門檻值</a:t>
              </a:r>
              <a:endParaRPr lang="zh-TW" altLang="en-US" sz="1200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06661145-437C-4349-934E-A2FAC0669215}"/>
                </a:ext>
              </a:extLst>
            </p:cNvPr>
            <p:cNvSpPr txBox="1"/>
            <p:nvPr/>
          </p:nvSpPr>
          <p:spPr>
            <a:xfrm>
              <a:off x="3585246" y="1005789"/>
              <a:ext cx="532967" cy="9240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6600"/>
                  </a:solidFill>
                </a:rPr>
                <a:t>高於門檻值</a:t>
              </a:r>
              <a:endParaRPr lang="zh-TW" altLang="en-US" sz="1200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="" xmlns:a16="http://schemas.microsoft.com/office/drawing/2014/main" id="{A1240ED8-DE46-4536-ABC4-B3AB8D9309B4}"/>
                </a:ext>
              </a:extLst>
            </p:cNvPr>
            <p:cNvSpPr txBox="1"/>
            <p:nvPr/>
          </p:nvSpPr>
          <p:spPr>
            <a:xfrm>
              <a:off x="679190" y="2313879"/>
              <a:ext cx="1376831" cy="27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FF0000"/>
                  </a:solidFill>
                </a:rPr>
                <a:t>低於門檻值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B6364812-D177-422C-89B0-1D5CC2914F83}"/>
                </a:ext>
              </a:extLst>
            </p:cNvPr>
            <p:cNvSpPr txBox="1"/>
            <p:nvPr/>
          </p:nvSpPr>
          <p:spPr>
            <a:xfrm>
              <a:off x="2413174" y="2338605"/>
              <a:ext cx="1376831" cy="27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FF0000"/>
                  </a:solidFill>
                </a:rPr>
                <a:t>低於門檻值</a:t>
              </a: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="" xmlns:a16="http://schemas.microsoft.com/office/drawing/2014/main" id="{2A5EDF38-BDB0-4B50-84EA-15CF3F3020B6}"/>
                </a:ext>
              </a:extLst>
            </p:cNvPr>
            <p:cNvSpPr/>
            <p:nvPr/>
          </p:nvSpPr>
          <p:spPr bwMode="auto">
            <a:xfrm>
              <a:off x="5782014" y="1619928"/>
              <a:ext cx="1368152" cy="50877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三次檢測平均值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="" xmlns:a16="http://schemas.microsoft.com/office/drawing/2014/main" id="{B644DF0B-D5D0-4494-AB65-07F90977DEAE}"/>
                </a:ext>
              </a:extLst>
            </p:cNvPr>
            <p:cNvCxnSpPr>
              <a:cxnSpLocks/>
              <a:stCxn id="12" idx="3"/>
              <a:endCxn id="23" idx="1"/>
            </p:cNvCxnSpPr>
            <p:nvPr/>
          </p:nvCxnSpPr>
          <p:spPr bwMode="auto">
            <a:xfrm flipV="1">
              <a:off x="5426682" y="1874313"/>
              <a:ext cx="355332" cy="28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矩形: 圓角 24">
              <a:extLst>
                <a:ext uri="{FF2B5EF4-FFF2-40B4-BE49-F238E27FC236}">
                  <a16:creationId xmlns="" xmlns:a16="http://schemas.microsoft.com/office/drawing/2014/main" id="{47ED4DED-8202-4370-A087-5B8C2C3ECC88}"/>
                </a:ext>
              </a:extLst>
            </p:cNvPr>
            <p:cNvSpPr/>
            <p:nvPr/>
          </p:nvSpPr>
          <p:spPr bwMode="auto">
            <a:xfrm>
              <a:off x="5710260" y="2775304"/>
              <a:ext cx="526674" cy="55158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+mn-ea"/>
                </a:rPr>
                <a:t>合格</a:t>
              </a: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="" xmlns:a16="http://schemas.microsoft.com/office/drawing/2014/main" id="{D97C6C33-A139-43E2-933A-CC4435A8B4E2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 bwMode="auto">
            <a:xfrm flipH="1">
              <a:off x="5973597" y="2128697"/>
              <a:ext cx="492494" cy="6466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矩形: 圓角 26">
              <a:extLst>
                <a:ext uri="{FF2B5EF4-FFF2-40B4-BE49-F238E27FC236}">
                  <a16:creationId xmlns="" xmlns:a16="http://schemas.microsoft.com/office/drawing/2014/main" id="{FBE8DC42-FBAC-4984-96F2-FF0198198557}"/>
                </a:ext>
              </a:extLst>
            </p:cNvPr>
            <p:cNvSpPr/>
            <p:nvPr/>
          </p:nvSpPr>
          <p:spPr bwMode="auto">
            <a:xfrm>
              <a:off x="6693640" y="2783194"/>
              <a:ext cx="528376" cy="695428"/>
            </a:xfrm>
            <a:prstGeom prst="roundRect">
              <a:avLst/>
            </a:prstGeom>
            <a:solidFill>
              <a:srgbClr val="006600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+mn-ea"/>
                </a:rPr>
                <a:t>不合格</a:t>
              </a: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="" xmlns:a16="http://schemas.microsoft.com/office/drawing/2014/main" id="{D0BE2306-C2DB-4954-802B-33EB5EBD12B7}"/>
                </a:ext>
              </a:extLst>
            </p:cNvPr>
            <p:cNvCxnSpPr>
              <a:cxnSpLocks/>
              <a:stCxn id="23" idx="2"/>
              <a:endCxn id="27" idx="0"/>
            </p:cNvCxnSpPr>
            <p:nvPr/>
          </p:nvCxnSpPr>
          <p:spPr bwMode="auto">
            <a:xfrm>
              <a:off x="6466091" y="2128697"/>
              <a:ext cx="491737" cy="6544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文字方塊 28">
              <a:extLst>
                <a:ext uri="{FF2B5EF4-FFF2-40B4-BE49-F238E27FC236}">
                  <a16:creationId xmlns="" xmlns:a16="http://schemas.microsoft.com/office/drawing/2014/main" id="{71DEE134-A777-4963-AC0A-911E2B39EBEB}"/>
                </a:ext>
              </a:extLst>
            </p:cNvPr>
            <p:cNvSpPr txBox="1"/>
            <p:nvPr/>
          </p:nvSpPr>
          <p:spPr>
            <a:xfrm>
              <a:off x="5261242" y="2354340"/>
              <a:ext cx="1376831" cy="27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FF0000"/>
                  </a:solidFill>
                </a:rPr>
                <a:t>低於法規值</a:t>
              </a: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="" xmlns:a16="http://schemas.microsoft.com/office/drawing/2014/main" id="{91E8C011-41B2-42A9-B392-6507980E86DE}"/>
                </a:ext>
              </a:extLst>
            </p:cNvPr>
            <p:cNvSpPr txBox="1"/>
            <p:nvPr/>
          </p:nvSpPr>
          <p:spPr>
            <a:xfrm>
              <a:off x="6482203" y="2353225"/>
              <a:ext cx="1376831" cy="27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6600"/>
                  </a:solidFill>
                </a:rPr>
                <a:t>高於法規值</a:t>
              </a:r>
            </a:p>
          </p:txBody>
        </p:sp>
      </p:grpSp>
      <p:sp>
        <p:nvSpPr>
          <p:cNvPr id="32" name="Text Box 143">
            <a:extLst>
              <a:ext uri="{FF2B5EF4-FFF2-40B4-BE49-F238E27FC236}">
                <a16:creationId xmlns="" xmlns:a16="http://schemas.microsoft.com/office/drawing/2014/main" id="{1127F494-F350-472B-987B-C691795E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735" y="-19697"/>
            <a:ext cx="2990060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r>
              <a:rPr lang="zh-TW" altLang="en-US" dirty="0"/>
              <a:t>黑煙檢測方法調整方式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146AAEDD-8181-4ADD-BA7C-C5496194C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13735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sz="3600" dirty="0"/>
              <a:t>車主爭議事項研析與因應作為</a:t>
            </a:r>
          </a:p>
        </p:txBody>
      </p:sp>
    </p:spTree>
    <p:extLst>
      <p:ext uri="{BB962C8B-B14F-4D97-AF65-F5344CB8AC3E}">
        <p14:creationId xmlns:p14="http://schemas.microsoft.com/office/powerpoint/2010/main" val="5383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>
            <a:extLst>
              <a:ext uri="{FF2B5EF4-FFF2-40B4-BE49-F238E27FC236}">
                <a16:creationId xmlns="" xmlns:a16="http://schemas.microsoft.com/office/drawing/2014/main" id="{4B9B2332-4C71-423E-8561-9910263B4D6A}"/>
              </a:ext>
            </a:extLst>
          </p:cNvPr>
          <p:cNvGrpSpPr/>
          <p:nvPr/>
        </p:nvGrpSpPr>
        <p:grpSpPr>
          <a:xfrm>
            <a:off x="1265054" y="1137192"/>
            <a:ext cx="7555418" cy="5204346"/>
            <a:chOff x="858983" y="884382"/>
            <a:chExt cx="4607494" cy="5204346"/>
          </a:xfrm>
        </p:grpSpPr>
        <p:grpSp>
          <p:nvGrpSpPr>
            <p:cNvPr id="44" name="群組 43">
              <a:extLst>
                <a:ext uri="{FF2B5EF4-FFF2-40B4-BE49-F238E27FC236}">
                  <a16:creationId xmlns="" xmlns:a16="http://schemas.microsoft.com/office/drawing/2014/main" id="{E9E2A424-DF65-4034-825B-636EFD7E4827}"/>
                </a:ext>
              </a:extLst>
            </p:cNvPr>
            <p:cNvGrpSpPr/>
            <p:nvPr/>
          </p:nvGrpSpPr>
          <p:grpSpPr>
            <a:xfrm>
              <a:off x="858983" y="884382"/>
              <a:ext cx="4607494" cy="4616609"/>
              <a:chOff x="409786" y="913930"/>
              <a:chExt cx="4299309" cy="5436309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="" xmlns:a16="http://schemas.microsoft.com/office/drawing/2014/main" id="{EE74C74C-CC37-4A00-BB15-5F6B450717B1}"/>
                  </a:ext>
                </a:extLst>
              </p:cNvPr>
              <p:cNvGrpSpPr/>
              <p:nvPr/>
            </p:nvGrpSpPr>
            <p:grpSpPr>
              <a:xfrm>
                <a:off x="409786" y="913930"/>
                <a:ext cx="4299309" cy="5436309"/>
                <a:chOff x="382076" y="1024767"/>
                <a:chExt cx="4299309" cy="5436309"/>
              </a:xfrm>
            </p:grpSpPr>
            <p:grpSp>
              <p:nvGrpSpPr>
                <p:cNvPr id="68" name="群組 67">
                  <a:extLst>
                    <a:ext uri="{FF2B5EF4-FFF2-40B4-BE49-F238E27FC236}">
                      <a16:creationId xmlns="" xmlns:a16="http://schemas.microsoft.com/office/drawing/2014/main" id="{B70E6A3D-1CCC-4819-9655-964F03D84A2D}"/>
                    </a:ext>
                  </a:extLst>
                </p:cNvPr>
                <p:cNvGrpSpPr/>
                <p:nvPr/>
              </p:nvGrpSpPr>
              <p:grpSpPr>
                <a:xfrm>
                  <a:off x="637496" y="1024767"/>
                  <a:ext cx="4043889" cy="5285031"/>
                  <a:chOff x="619024" y="1181785"/>
                  <a:chExt cx="4043889" cy="5285031"/>
                </a:xfrm>
              </p:grpSpPr>
              <p:grpSp>
                <p:nvGrpSpPr>
                  <p:cNvPr id="99" name="群組 1">
                    <a:extLst>
                      <a:ext uri="{FF2B5EF4-FFF2-40B4-BE49-F238E27FC236}">
                        <a16:creationId xmlns="" xmlns:a16="http://schemas.microsoft.com/office/drawing/2014/main" id="{B8E4C91A-F427-4AC3-9074-A2609A0C90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9024" y="1181785"/>
                    <a:ext cx="4043889" cy="2090889"/>
                    <a:chOff x="428376" y="1853033"/>
                    <a:chExt cx="4699948" cy="2322264"/>
                  </a:xfrm>
                </p:grpSpPr>
                <p:pic>
                  <p:nvPicPr>
                    <p:cNvPr id="114" name="Picture 6">
                      <a:extLst>
                        <a:ext uri="{FF2B5EF4-FFF2-40B4-BE49-F238E27FC236}">
                          <a16:creationId xmlns="" xmlns:a16="http://schemas.microsoft.com/office/drawing/2014/main" id="{28E6A092-22BF-4B57-9292-16FB2E61D77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3194" t="-1" r="2481" b="29592"/>
                    <a:stretch/>
                  </p:blipFill>
                  <p:spPr bwMode="auto">
                    <a:xfrm>
                      <a:off x="685900" y="2090738"/>
                      <a:ext cx="3693334" cy="20845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115" name="直線接點 114">
                      <a:extLst>
                        <a:ext uri="{FF2B5EF4-FFF2-40B4-BE49-F238E27FC236}">
                          <a16:creationId xmlns="" xmlns:a16="http://schemas.microsoft.com/office/drawing/2014/main" id="{5C313ED9-5B82-442E-8D82-E7816CFD199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5561" y="2255037"/>
                      <a:ext cx="2614433" cy="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矩形 115">
                      <a:extLst>
                        <a:ext uri="{FF2B5EF4-FFF2-40B4-BE49-F238E27FC236}">
                          <a16:creationId xmlns="" xmlns:a16="http://schemas.microsoft.com/office/drawing/2014/main" id="{D1B74C42-361B-46B8-B186-8B5335D68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576" y="1861242"/>
                      <a:ext cx="2436601" cy="442781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全負載定轉速</a:t>
                      </a:r>
                      <a:endParaRPr kumimoji="0" lang="en-US" altLang="zh-TW" sz="16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  <p:cxnSp>
                  <p:nvCxnSpPr>
                    <p:cNvPr id="117" name="直線接點 116">
                      <a:extLst>
                        <a:ext uri="{FF2B5EF4-FFF2-40B4-BE49-F238E27FC236}">
                          <a16:creationId xmlns="" xmlns:a16="http://schemas.microsoft.com/office/drawing/2014/main" id="{DB839871-DC9A-42A9-B591-7539DDE89E8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69994" y="2255037"/>
                      <a:ext cx="1009240" cy="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8" name="矩形 117">
                      <a:extLst>
                        <a:ext uri="{FF2B5EF4-FFF2-40B4-BE49-F238E27FC236}">
                          <a16:creationId xmlns="" xmlns:a16="http://schemas.microsoft.com/office/drawing/2014/main" id="{0B40ACF7-C54D-4C47-AE3F-0132CE956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1723" y="1853033"/>
                      <a:ext cx="2436601" cy="4427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無負載急加速</a:t>
                      </a:r>
                      <a:endParaRPr kumimoji="0" lang="en-US" altLang="zh-TW" sz="16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  <p:sp>
                  <p:nvSpPr>
                    <p:cNvPr id="119" name="矩形 118">
                      <a:extLst>
                        <a:ext uri="{FF2B5EF4-FFF2-40B4-BE49-F238E27FC236}">
                          <a16:creationId xmlns="" xmlns:a16="http://schemas.microsoft.com/office/drawing/2014/main" id="{1E2D7ADD-E6CF-48A5-A6C3-FF8FCFECC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376" y="2460997"/>
                      <a:ext cx="2436601" cy="40253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</a:t>
                      </a:r>
                      <a:r>
                        <a:rPr kumimoji="0" lang="en-US" altLang="zh-TW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100%</a:t>
                      </a:r>
                    </a:p>
                  </p:txBody>
                </p:sp>
                <p:sp>
                  <p:nvSpPr>
                    <p:cNvPr id="120" name="矩形 119">
                      <a:extLst>
                        <a:ext uri="{FF2B5EF4-FFF2-40B4-BE49-F238E27FC236}">
                          <a16:creationId xmlns="" xmlns:a16="http://schemas.microsoft.com/office/drawing/2014/main" id="{041CE824-F0F9-4C26-B4D7-45C5030B0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9000" y="3047695"/>
                      <a:ext cx="2436601" cy="40253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</a:t>
                      </a:r>
                      <a:r>
                        <a:rPr kumimoji="0" lang="en-US" altLang="zh-TW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60%</a:t>
                      </a:r>
                    </a:p>
                  </p:txBody>
                </p:sp>
                <p:sp>
                  <p:nvSpPr>
                    <p:cNvPr id="121" name="矩形 120">
                      <a:extLst>
                        <a:ext uri="{FF2B5EF4-FFF2-40B4-BE49-F238E27FC236}">
                          <a16:creationId xmlns="" xmlns:a16="http://schemas.microsoft.com/office/drawing/2014/main" id="{C3A44512-1003-4513-A7E6-D573137B1A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6130" y="3623758"/>
                      <a:ext cx="2436601" cy="40253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</a:t>
                      </a:r>
                      <a:r>
                        <a:rPr kumimoji="0" lang="en-US" altLang="zh-TW" sz="14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40%</a:t>
                      </a:r>
                    </a:p>
                  </p:txBody>
                </p:sp>
              </p:grpSp>
              <p:grpSp>
                <p:nvGrpSpPr>
                  <p:cNvPr id="100" name="群組 2">
                    <a:extLst>
                      <a:ext uri="{FF2B5EF4-FFF2-40B4-BE49-F238E27FC236}">
                        <a16:creationId xmlns="" xmlns:a16="http://schemas.microsoft.com/office/drawing/2014/main" id="{B3D95DE0-C550-4294-9B28-C9AE2429DB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0545" y="3211700"/>
                    <a:ext cx="2233833" cy="1628823"/>
                    <a:chOff x="4891800" y="1797767"/>
                    <a:chExt cx="4053997" cy="2343268"/>
                  </a:xfrm>
                </p:grpSpPr>
                <p:pic>
                  <p:nvPicPr>
                    <p:cNvPr id="109" name="Picture 5">
                      <a:extLst>
                        <a:ext uri="{FF2B5EF4-FFF2-40B4-BE49-F238E27FC236}">
                          <a16:creationId xmlns="" xmlns:a16="http://schemas.microsoft.com/office/drawing/2014/main" id="{B88EBD5A-0A2A-4571-B8E3-2CF332ED55F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1874" r="2166" b="31097"/>
                    <a:stretch/>
                  </p:blipFill>
                  <p:spPr bwMode="auto">
                    <a:xfrm>
                      <a:off x="5131689" y="2109787"/>
                      <a:ext cx="3111453" cy="20312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110" name="直線接點 109">
                      <a:extLst>
                        <a:ext uri="{FF2B5EF4-FFF2-40B4-BE49-F238E27FC236}">
                          <a16:creationId xmlns="" xmlns:a16="http://schemas.microsoft.com/office/drawing/2014/main" id="{C636C5BB-B2C9-43F5-9DB6-96966CB71A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35419" y="2239360"/>
                      <a:ext cx="1749366" cy="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接點 110">
                      <a:extLst>
                        <a:ext uri="{FF2B5EF4-FFF2-40B4-BE49-F238E27FC236}">
                          <a16:creationId xmlns="" xmlns:a16="http://schemas.microsoft.com/office/drawing/2014/main" id="{55663046-1B41-45C7-BC81-335D0596B6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984785" y="2239360"/>
                      <a:ext cx="1341195" cy="15994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矩形 111">
                      <a:extLst>
                        <a:ext uri="{FF2B5EF4-FFF2-40B4-BE49-F238E27FC236}">
                          <a16:creationId xmlns="" xmlns:a16="http://schemas.microsoft.com/office/drawing/2014/main" id="{86BEEBC3-6EAF-4F55-9D67-58DF1B54B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1800" y="1797767"/>
                      <a:ext cx="2436601" cy="46925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全負載馬力比</a:t>
                      </a:r>
                      <a:endParaRPr kumimoji="0" lang="en-US" altLang="zh-TW" sz="12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  <p:sp>
                  <p:nvSpPr>
                    <p:cNvPr id="113" name="矩形 112">
                      <a:extLst>
                        <a:ext uri="{FF2B5EF4-FFF2-40B4-BE49-F238E27FC236}">
                          <a16:creationId xmlns="" xmlns:a16="http://schemas.microsoft.com/office/drawing/2014/main" id="{EC093840-CA24-458E-860A-49DA8FE02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198" y="1805763"/>
                      <a:ext cx="2436599" cy="46925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無負載急加速</a:t>
                      </a:r>
                      <a:endParaRPr kumimoji="0" lang="en-US" altLang="zh-TW" sz="12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" name="群組 2">
                    <a:extLst>
                      <a:ext uri="{FF2B5EF4-FFF2-40B4-BE49-F238E27FC236}">
                        <a16:creationId xmlns="" xmlns:a16="http://schemas.microsoft.com/office/drawing/2014/main" id="{D6E43DC0-1331-4057-8EB0-238CF4D193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5971" y="4838222"/>
                    <a:ext cx="2258230" cy="1628594"/>
                    <a:chOff x="4909729" y="1798095"/>
                    <a:chExt cx="4098275" cy="2342940"/>
                  </a:xfrm>
                </p:grpSpPr>
                <p:pic>
                  <p:nvPicPr>
                    <p:cNvPr id="102" name="Picture 5">
                      <a:extLst>
                        <a:ext uri="{FF2B5EF4-FFF2-40B4-BE49-F238E27FC236}">
                          <a16:creationId xmlns="" xmlns:a16="http://schemas.microsoft.com/office/drawing/2014/main" id="{AF58E0D4-19C5-4D68-AA25-04C05AC93C7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1874" r="17573" b="31097"/>
                    <a:stretch/>
                  </p:blipFill>
                  <p:spPr bwMode="auto">
                    <a:xfrm>
                      <a:off x="5131689" y="2109789"/>
                      <a:ext cx="2561686" cy="2031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105" name="直線接點 104">
                      <a:extLst>
                        <a:ext uri="{FF2B5EF4-FFF2-40B4-BE49-F238E27FC236}">
                          <a16:creationId xmlns="" xmlns:a16="http://schemas.microsoft.com/office/drawing/2014/main" id="{1122C69C-479F-4E22-8072-916933FFCF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35419" y="2239360"/>
                      <a:ext cx="1749366" cy="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線接點 105">
                      <a:extLst>
                        <a:ext uri="{FF2B5EF4-FFF2-40B4-BE49-F238E27FC236}">
                          <a16:creationId xmlns="" xmlns:a16="http://schemas.microsoft.com/office/drawing/2014/main" id="{7BA4D91C-5BA8-45F1-AA28-0BA32DEBDA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84785" y="2239361"/>
                      <a:ext cx="745562" cy="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矩形 106">
                      <a:extLst>
                        <a:ext uri="{FF2B5EF4-FFF2-40B4-BE49-F238E27FC236}">
                          <a16:creationId xmlns="" xmlns:a16="http://schemas.microsoft.com/office/drawing/2014/main" id="{0E10356F-CCEC-4A50-8A7E-959E1AB22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9729" y="1798095"/>
                      <a:ext cx="2436601" cy="46925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全負載馬力比</a:t>
                      </a:r>
                      <a:endParaRPr kumimoji="0" lang="en-US" altLang="zh-TW" sz="12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  <p:sp>
                  <p:nvSpPr>
                    <p:cNvPr id="108" name="矩形 107">
                      <a:extLst>
                        <a:ext uri="{FF2B5EF4-FFF2-40B4-BE49-F238E27FC236}">
                          <a16:creationId xmlns="" xmlns:a16="http://schemas.microsoft.com/office/drawing/2014/main" id="{9C6CC18E-5CE6-4DF5-A486-50EC537A9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1404" y="1801868"/>
                      <a:ext cx="2436600" cy="46925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  <a:scene3d>
                        <a:camera prst="orthographicFront"/>
                        <a:lightRig rig="soft" dir="tl">
                          <a:rot lat="0" lon="0" rev="0"/>
                        </a:lightRig>
                      </a:scene3d>
                      <a:sp3d contourW="25400" prstMaterial="matte">
                        <a:bevelT w="25400" h="55880" prst="artDeco"/>
                        <a:contourClr>
                          <a:schemeClr val="accent2">
                            <a:tint val="20000"/>
                          </a:schemeClr>
                        </a:contourClr>
                      </a:sp3d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50" normalizeH="0" baseline="0" noProof="0" dirty="0">
                          <a:ln w="11430"/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Unicode MS"/>
                          <a:ea typeface="華康正顏楷體W7" pitchFamily="65" charset="-120"/>
                          <a:cs typeface="+mn-cs"/>
                        </a:rPr>
                        <a:t>無負載急加速</a:t>
                      </a:r>
                      <a:endParaRPr kumimoji="0" lang="en-US" altLang="zh-TW" sz="1200" b="0" i="0" u="none" strike="noStrike" kern="1200" cap="none" spc="50" normalizeH="0" baseline="0" noProof="0" dirty="0">
                        <a:ln w="11430"/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Unicode MS"/>
                        <a:ea typeface="華康正顏楷體W7" pitchFamily="65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9" name="文字方塊 68">
                  <a:extLst>
                    <a:ext uri="{FF2B5EF4-FFF2-40B4-BE49-F238E27FC236}">
                      <a16:creationId xmlns="" xmlns:a16="http://schemas.microsoft.com/office/drawing/2014/main" id="{B0C2F81B-8D86-4BA3-A716-297C665B8ECF}"/>
                    </a:ext>
                  </a:extLst>
                </p:cNvPr>
                <p:cNvSpPr txBox="1"/>
                <p:nvPr/>
              </p:nvSpPr>
              <p:spPr>
                <a:xfrm>
                  <a:off x="655142" y="2896181"/>
                  <a:ext cx="230650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0" name="文字方塊 69">
                  <a:extLst>
                    <a:ext uri="{FF2B5EF4-FFF2-40B4-BE49-F238E27FC236}">
                      <a16:creationId xmlns="" xmlns:a16="http://schemas.microsoft.com/office/drawing/2014/main" id="{FAC6E929-B0BB-4F3A-8E23-C702B3CAB325}"/>
                    </a:ext>
                  </a:extLst>
                </p:cNvPr>
                <p:cNvSpPr txBox="1"/>
                <p:nvPr/>
              </p:nvSpPr>
              <p:spPr>
                <a:xfrm>
                  <a:off x="382076" y="2650820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1,000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1" name="文字方塊 70">
                  <a:extLst>
                    <a:ext uri="{FF2B5EF4-FFF2-40B4-BE49-F238E27FC236}">
                      <a16:creationId xmlns="" xmlns:a16="http://schemas.microsoft.com/office/drawing/2014/main" id="{7A92762F-3E03-4E1F-9240-989BF460B877}"/>
                    </a:ext>
                  </a:extLst>
                </p:cNvPr>
                <p:cNvSpPr txBox="1"/>
                <p:nvPr/>
              </p:nvSpPr>
              <p:spPr>
                <a:xfrm>
                  <a:off x="388299" y="2352985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2,000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2" name="文字方塊 71">
                  <a:extLst>
                    <a:ext uri="{FF2B5EF4-FFF2-40B4-BE49-F238E27FC236}">
                      <a16:creationId xmlns="" xmlns:a16="http://schemas.microsoft.com/office/drawing/2014/main" id="{1C94EED8-F0E5-464C-9A79-24B1BB3CBCA7}"/>
                    </a:ext>
                  </a:extLst>
                </p:cNvPr>
                <p:cNvSpPr txBox="1"/>
                <p:nvPr/>
              </p:nvSpPr>
              <p:spPr>
                <a:xfrm>
                  <a:off x="397536" y="2055900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3,000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3" name="文字方塊 72">
                  <a:extLst>
                    <a:ext uri="{FF2B5EF4-FFF2-40B4-BE49-F238E27FC236}">
                      <a16:creationId xmlns="" xmlns:a16="http://schemas.microsoft.com/office/drawing/2014/main" id="{BF647E0A-5F08-4553-97B5-F8CF79A29F92}"/>
                    </a:ext>
                  </a:extLst>
                </p:cNvPr>
                <p:cNvSpPr txBox="1"/>
                <p:nvPr/>
              </p:nvSpPr>
              <p:spPr>
                <a:xfrm>
                  <a:off x="388397" y="1750043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4,000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4" name="文字方塊 73">
                  <a:extLst>
                    <a:ext uri="{FF2B5EF4-FFF2-40B4-BE49-F238E27FC236}">
                      <a16:creationId xmlns="" xmlns:a16="http://schemas.microsoft.com/office/drawing/2014/main" id="{8788B042-F648-42C9-8048-9C632C322A15}"/>
                    </a:ext>
                  </a:extLst>
                </p:cNvPr>
                <p:cNvSpPr txBox="1"/>
                <p:nvPr/>
              </p:nvSpPr>
              <p:spPr>
                <a:xfrm>
                  <a:off x="388769" y="1437273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5,000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5" name="文字方塊 74">
                  <a:extLst>
                    <a:ext uri="{FF2B5EF4-FFF2-40B4-BE49-F238E27FC236}">
                      <a16:creationId xmlns="" xmlns:a16="http://schemas.microsoft.com/office/drawing/2014/main" id="{3C46EF0B-5A9F-4D3E-9E2A-6D99D2A8617E}"/>
                    </a:ext>
                  </a:extLst>
                </p:cNvPr>
                <p:cNvSpPr txBox="1"/>
                <p:nvPr/>
              </p:nvSpPr>
              <p:spPr>
                <a:xfrm>
                  <a:off x="388299" y="1175138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6,000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6" name="文字方塊 75">
                  <a:extLst>
                    <a:ext uri="{FF2B5EF4-FFF2-40B4-BE49-F238E27FC236}">
                      <a16:creationId xmlns="" xmlns:a16="http://schemas.microsoft.com/office/drawing/2014/main" id="{FDC63D09-7E32-4627-9D5D-37AFABA63D14}"/>
                    </a:ext>
                  </a:extLst>
                </p:cNvPr>
                <p:cNvSpPr txBox="1"/>
                <p:nvPr/>
              </p:nvSpPr>
              <p:spPr>
                <a:xfrm>
                  <a:off x="641290" y="4489467"/>
                  <a:ext cx="230650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7" name="文字方塊 76">
                  <a:extLst>
                    <a:ext uri="{FF2B5EF4-FFF2-40B4-BE49-F238E27FC236}">
                      <a16:creationId xmlns="" xmlns:a16="http://schemas.microsoft.com/office/drawing/2014/main" id="{F87E9EE6-2D68-4CBB-839D-2CF09A94279C}"/>
                    </a:ext>
                  </a:extLst>
                </p:cNvPr>
                <p:cNvSpPr txBox="1"/>
                <p:nvPr/>
              </p:nvSpPr>
              <p:spPr>
                <a:xfrm>
                  <a:off x="386696" y="4234866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1,000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8" name="文字方塊 77">
                  <a:extLst>
                    <a:ext uri="{FF2B5EF4-FFF2-40B4-BE49-F238E27FC236}">
                      <a16:creationId xmlns="" xmlns:a16="http://schemas.microsoft.com/office/drawing/2014/main" id="{45CEE517-9EE4-439A-AA30-3AB3E1F28399}"/>
                    </a:ext>
                  </a:extLst>
                </p:cNvPr>
                <p:cNvSpPr txBox="1"/>
                <p:nvPr/>
              </p:nvSpPr>
              <p:spPr>
                <a:xfrm>
                  <a:off x="383683" y="3983219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2,000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79" name="文字方塊 78">
                  <a:extLst>
                    <a:ext uri="{FF2B5EF4-FFF2-40B4-BE49-F238E27FC236}">
                      <a16:creationId xmlns="" xmlns:a16="http://schemas.microsoft.com/office/drawing/2014/main" id="{CBCE7B36-A4B7-4453-8707-63BE3FECE5B6}"/>
                    </a:ext>
                  </a:extLst>
                </p:cNvPr>
                <p:cNvSpPr txBox="1"/>
                <p:nvPr/>
              </p:nvSpPr>
              <p:spPr>
                <a:xfrm>
                  <a:off x="383684" y="3723077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3,000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82" name="文字方塊 81">
                  <a:extLst>
                    <a:ext uri="{FF2B5EF4-FFF2-40B4-BE49-F238E27FC236}">
                      <a16:creationId xmlns="" xmlns:a16="http://schemas.microsoft.com/office/drawing/2014/main" id="{75B11AF8-A9A2-4A69-8AA0-6D47A80B3EE0}"/>
                    </a:ext>
                  </a:extLst>
                </p:cNvPr>
                <p:cNvSpPr txBox="1"/>
                <p:nvPr/>
              </p:nvSpPr>
              <p:spPr>
                <a:xfrm>
                  <a:off x="383781" y="3454164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4,000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83" name="文字方塊 82">
                  <a:extLst>
                    <a:ext uri="{FF2B5EF4-FFF2-40B4-BE49-F238E27FC236}">
                      <a16:creationId xmlns="" xmlns:a16="http://schemas.microsoft.com/office/drawing/2014/main" id="{3DCCB0EB-B845-49CA-B02A-258ACCDE793B}"/>
                    </a:ext>
                  </a:extLst>
                </p:cNvPr>
                <p:cNvSpPr txBox="1"/>
                <p:nvPr/>
              </p:nvSpPr>
              <p:spPr>
                <a:xfrm>
                  <a:off x="384153" y="3196810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5,000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84" name="文字方塊 83">
                  <a:extLst>
                    <a:ext uri="{FF2B5EF4-FFF2-40B4-BE49-F238E27FC236}">
                      <a16:creationId xmlns="" xmlns:a16="http://schemas.microsoft.com/office/drawing/2014/main" id="{7C296EB4-3B42-489A-86E2-37B3F980B7B2}"/>
                    </a:ext>
                  </a:extLst>
                </p:cNvPr>
                <p:cNvSpPr txBox="1"/>
                <p:nvPr/>
              </p:nvSpPr>
              <p:spPr>
                <a:xfrm>
                  <a:off x="655146" y="6128929"/>
                  <a:ext cx="230650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85" name="文字方塊 84">
                  <a:extLst>
                    <a:ext uri="{FF2B5EF4-FFF2-40B4-BE49-F238E27FC236}">
                      <a16:creationId xmlns="" xmlns:a16="http://schemas.microsoft.com/office/drawing/2014/main" id="{48D1C852-C2F7-4C7A-AB3E-C7837D06F205}"/>
                    </a:ext>
                  </a:extLst>
                </p:cNvPr>
                <p:cNvSpPr txBox="1"/>
                <p:nvPr/>
              </p:nvSpPr>
              <p:spPr>
                <a:xfrm>
                  <a:off x="400552" y="5874328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1,000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95" name="文字方塊 94">
                  <a:extLst>
                    <a:ext uri="{FF2B5EF4-FFF2-40B4-BE49-F238E27FC236}">
                      <a16:creationId xmlns="" xmlns:a16="http://schemas.microsoft.com/office/drawing/2014/main" id="{197BEF84-A07A-4D67-A449-6E6491155DF0}"/>
                    </a:ext>
                  </a:extLst>
                </p:cNvPr>
                <p:cNvSpPr txBox="1"/>
                <p:nvPr/>
              </p:nvSpPr>
              <p:spPr>
                <a:xfrm>
                  <a:off x="397539" y="5622680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2,000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96" name="文字方塊 95">
                  <a:extLst>
                    <a:ext uri="{FF2B5EF4-FFF2-40B4-BE49-F238E27FC236}">
                      <a16:creationId xmlns="" xmlns:a16="http://schemas.microsoft.com/office/drawing/2014/main" id="{302F5BEB-6234-4EB5-8903-CA5EC2C618A9}"/>
                    </a:ext>
                  </a:extLst>
                </p:cNvPr>
                <p:cNvSpPr txBox="1"/>
                <p:nvPr/>
              </p:nvSpPr>
              <p:spPr>
                <a:xfrm>
                  <a:off x="397540" y="5362539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3,000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97" name="文字方塊 96">
                  <a:extLst>
                    <a:ext uri="{FF2B5EF4-FFF2-40B4-BE49-F238E27FC236}">
                      <a16:creationId xmlns="" xmlns:a16="http://schemas.microsoft.com/office/drawing/2014/main" id="{75D4B1C1-1985-43D5-B130-A0241EB82290}"/>
                    </a:ext>
                  </a:extLst>
                </p:cNvPr>
                <p:cNvSpPr txBox="1"/>
                <p:nvPr/>
              </p:nvSpPr>
              <p:spPr>
                <a:xfrm>
                  <a:off x="397637" y="5093625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4,000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98" name="文字方塊 97">
                  <a:extLst>
                    <a:ext uri="{FF2B5EF4-FFF2-40B4-BE49-F238E27FC236}">
                      <a16:creationId xmlns="" xmlns:a16="http://schemas.microsoft.com/office/drawing/2014/main" id="{CD6082D5-A786-41B4-AD17-3B81C01D6E1C}"/>
                    </a:ext>
                  </a:extLst>
                </p:cNvPr>
                <p:cNvSpPr txBox="1"/>
                <p:nvPr/>
              </p:nvSpPr>
              <p:spPr>
                <a:xfrm>
                  <a:off x="398009" y="4836272"/>
                  <a:ext cx="435571" cy="33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</a:rPr>
                    <a:t>5,000</a:t>
                  </a:r>
                  <a:endParaRPr kumimoji="0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</a:endParaRPr>
                </a:p>
              </p:txBody>
            </p:sp>
          </p:grpSp>
          <p:cxnSp>
            <p:nvCxnSpPr>
              <p:cNvPr id="47" name="直線接點 46">
                <a:extLst>
                  <a:ext uri="{FF2B5EF4-FFF2-40B4-BE49-F238E27FC236}">
                    <a16:creationId xmlns="" xmlns:a16="http://schemas.microsoft.com/office/drawing/2014/main" id="{E8D0BEE9-0714-4070-A898-D88EF7744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592" y="4556366"/>
                <a:ext cx="147805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>
                <a:extLst>
                  <a:ext uri="{FF2B5EF4-FFF2-40B4-BE49-F238E27FC236}">
                    <a16:creationId xmlns="" xmlns:a16="http://schemas.microsoft.com/office/drawing/2014/main" id="{739F4CEB-E091-43BE-9E79-60D70BF96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9398" y="6185512"/>
                <a:ext cx="1885982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6">
              <a:extLst>
                <a:ext uri="{FF2B5EF4-FFF2-40B4-BE49-F238E27FC236}">
                  <a16:creationId xmlns="" xmlns:a16="http://schemas.microsoft.com/office/drawing/2014/main" id="{2097CAE2-7F4E-4014-9147-8B8268B76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546" t="72968" b="2897"/>
            <a:stretch/>
          </p:blipFill>
          <p:spPr bwMode="auto">
            <a:xfrm>
              <a:off x="1277818" y="5445373"/>
              <a:ext cx="3779957" cy="64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Text Box 93">
            <a:extLst>
              <a:ext uri="{FF2B5EF4-FFF2-40B4-BE49-F238E27FC236}">
                <a16:creationId xmlns="" xmlns:a16="http://schemas.microsoft.com/office/drawing/2014/main" id="{0EC8758A-8CFE-45C7-85D6-7B4BC68FA6AC}"/>
              </a:ext>
            </a:extLst>
          </p:cNvPr>
          <p:cNvSpPr txBox="1">
            <a:spLocks noChangeArrowheads="1"/>
          </p:cNvSpPr>
          <p:nvPr/>
        </p:nvSpPr>
        <p:spPr bwMode="auto">
          <a:xfrm rot="222744">
            <a:off x="3255668" y="1603601"/>
            <a:ext cx="646977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約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6~8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分鐘</a:t>
            </a:r>
          </a:p>
        </p:txBody>
      </p:sp>
      <p:sp>
        <p:nvSpPr>
          <p:cNvPr id="123" name="Text Box 93">
            <a:extLst>
              <a:ext uri="{FF2B5EF4-FFF2-40B4-BE49-F238E27FC236}">
                <a16:creationId xmlns="" xmlns:a16="http://schemas.microsoft.com/office/drawing/2014/main" id="{F00FFD2E-9AAC-436B-BE77-B93AABF4EFF2}"/>
              </a:ext>
            </a:extLst>
          </p:cNvPr>
          <p:cNvSpPr txBox="1">
            <a:spLocks noChangeArrowheads="1"/>
          </p:cNvSpPr>
          <p:nvPr/>
        </p:nvSpPr>
        <p:spPr bwMode="auto">
          <a:xfrm rot="222744">
            <a:off x="3528140" y="3268918"/>
            <a:ext cx="646977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約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3~5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分鐘</a:t>
            </a:r>
          </a:p>
        </p:txBody>
      </p:sp>
      <p:sp>
        <p:nvSpPr>
          <p:cNvPr id="124" name="Text Box 93">
            <a:extLst>
              <a:ext uri="{FF2B5EF4-FFF2-40B4-BE49-F238E27FC236}">
                <a16:creationId xmlns="" xmlns:a16="http://schemas.microsoft.com/office/drawing/2014/main" id="{7AEB84F9-B039-47C6-95D1-C7594CAA8A63}"/>
              </a:ext>
            </a:extLst>
          </p:cNvPr>
          <p:cNvSpPr txBox="1">
            <a:spLocks noChangeArrowheads="1"/>
          </p:cNvSpPr>
          <p:nvPr/>
        </p:nvSpPr>
        <p:spPr bwMode="auto">
          <a:xfrm rot="222744">
            <a:off x="3343414" y="4804375"/>
            <a:ext cx="646977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algn="l" eaLnBrk="0" hangingPunct="0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約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2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分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13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勘亭流(P)" panose="03000900000000000000" pitchFamily="66" charset="-120"/>
                <a:cs typeface="+mn-cs"/>
              </a:rPr>
              <a:t>秒</a:t>
            </a:r>
          </a:p>
        </p:txBody>
      </p:sp>
      <p:sp>
        <p:nvSpPr>
          <p:cNvPr id="125" name="Text Box 143">
            <a:extLst>
              <a:ext uri="{FF2B5EF4-FFF2-40B4-BE49-F238E27FC236}">
                <a16:creationId xmlns="" xmlns:a16="http://schemas.microsoft.com/office/drawing/2014/main" id="{776AB6C7-62AC-4E55-B8AB-5E0EF221F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" y="1352514"/>
            <a:ext cx="1069639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oadway BT" pitchFamily="82" charset="0"/>
                <a:ea typeface="華康綜藝體" pitchFamily="49" charset="-120"/>
                <a:cs typeface="+mn-cs"/>
              </a:rPr>
              <a:t>舊制</a:t>
            </a:r>
            <a:endParaRPr kumimoji="1" lang="en-US" altLang="zh-TW" sz="3200" b="1" i="0" u="none" strike="noStrike" kern="1200" cap="none" spc="50" normalizeH="0" baseline="0" noProof="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uLnTx/>
              <a:uFillTx/>
              <a:latin typeface="Broadway BT" pitchFamily="82" charset="0"/>
              <a:ea typeface="華康綜藝體" pitchFamily="49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oadway BT" pitchFamily="82" charset="0"/>
                <a:ea typeface="華康綜藝體" pitchFamily="49" charset="-120"/>
                <a:cs typeface="+mn-cs"/>
              </a:rPr>
              <a:t>程序</a:t>
            </a:r>
          </a:p>
        </p:txBody>
      </p:sp>
      <p:sp>
        <p:nvSpPr>
          <p:cNvPr id="126" name="Text Box 143">
            <a:extLst>
              <a:ext uri="{FF2B5EF4-FFF2-40B4-BE49-F238E27FC236}">
                <a16:creationId xmlns="" xmlns:a16="http://schemas.microsoft.com/office/drawing/2014/main" id="{31967004-C5EA-4713-9DA1-E35C3346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" y="2827985"/>
            <a:ext cx="1069639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oadway BT" pitchFamily="82" charset="0"/>
                <a:ea typeface="華康綜藝體" pitchFamily="49" charset="-120"/>
                <a:cs typeface="+mn-cs"/>
              </a:rPr>
              <a:t>新制程序</a:t>
            </a:r>
          </a:p>
        </p:txBody>
      </p:sp>
      <p:sp>
        <p:nvSpPr>
          <p:cNvPr id="127" name="Text Box 143">
            <a:extLst>
              <a:ext uri="{FF2B5EF4-FFF2-40B4-BE49-F238E27FC236}">
                <a16:creationId xmlns="" xmlns:a16="http://schemas.microsoft.com/office/drawing/2014/main" id="{5EB90546-22C0-46E2-A0D3-41A9CE94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" y="4507043"/>
            <a:ext cx="1069639" cy="156966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spcBef>
                <a:spcPct val="50000"/>
              </a:spcBef>
              <a:defRPr kumimoji="1" sz="32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 BT" pitchFamily="82" charset="0"/>
                <a:ea typeface="華康綜藝體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oadway BT" pitchFamily="82" charset="0"/>
                <a:ea typeface="華康綜藝體" pitchFamily="49" charset="-120"/>
                <a:cs typeface="+mn-cs"/>
              </a:rPr>
              <a:t>後續規劃程序</a:t>
            </a:r>
          </a:p>
        </p:txBody>
      </p:sp>
      <p:pic>
        <p:nvPicPr>
          <p:cNvPr id="138" name="Picture 2" descr="ãè® ç´ æãçåçæå°çµæ">
            <a:extLst>
              <a:ext uri="{FF2B5EF4-FFF2-40B4-BE49-F238E27FC236}">
                <a16:creationId xmlns="" xmlns:a16="http://schemas.microsoft.com/office/drawing/2014/main" id="{AFDDB998-C791-493B-A8A0-7FEB4C48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14213" y="4748993"/>
            <a:ext cx="774211" cy="7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 Box 61">
            <a:extLst>
              <a:ext uri="{FF2B5EF4-FFF2-40B4-BE49-F238E27FC236}">
                <a16:creationId xmlns="" xmlns:a16="http://schemas.microsoft.com/office/drawing/2014/main" id="{B5A0B09B-8581-4501-879B-81E0E51912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25109" y="4225416"/>
            <a:ext cx="1595363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華康正顏楷體W7" pitchFamily="65" charset="-120"/>
                <a:ea typeface="華康正顏楷體W7" pitchFamily="65" charset="-120"/>
                <a:cs typeface="+mn-cs"/>
              </a:rPr>
              <a:t>時間減半</a:t>
            </a:r>
            <a:endParaRPr kumimoji="0" lang="en-US" altLang="zh-TW" sz="26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華康正顏楷體W7" pitchFamily="65" charset="-120"/>
              <a:ea typeface="華康正顏楷體W7" pitchFamily="65" charset="-120"/>
              <a:cs typeface="+mn-cs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="" xmlns:a16="http://schemas.microsoft.com/office/drawing/2014/main" id="{55B6B366-1591-41E9-A8CA-E098A7BA2820}"/>
              </a:ext>
            </a:extLst>
          </p:cNvPr>
          <p:cNvSpPr txBox="1">
            <a:spLocks/>
          </p:cNvSpPr>
          <p:nvPr/>
        </p:nvSpPr>
        <p:spPr>
          <a:xfrm>
            <a:off x="15238" y="1190"/>
            <a:ext cx="7769703" cy="807242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pPr lvl="0" defTabSz="914034" eaLnBrk="0" fontAlgn="base" hangingPunct="0">
              <a:spcAft>
                <a:spcPct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檢測方法修正方向</a:t>
            </a:r>
          </a:p>
        </p:txBody>
      </p:sp>
    </p:spTree>
    <p:extLst>
      <p:ext uri="{BB962C8B-B14F-4D97-AF65-F5344CB8AC3E}">
        <p14:creationId xmlns:p14="http://schemas.microsoft.com/office/powerpoint/2010/main" val="33068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486D4-52B7-494A-B7B4-016F2966FE05}"/>
              </a:ext>
            </a:extLst>
          </p:cNvPr>
          <p:cNvSpPr txBox="1">
            <a:spLocks/>
          </p:cNvSpPr>
          <p:nvPr/>
        </p:nvSpPr>
        <p:spPr>
          <a:xfrm>
            <a:off x="1475656" y="2046866"/>
            <a:ext cx="7344816" cy="165406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pPr algn="ctr"/>
            <a:r>
              <a:rPr lang="zh-TW" altLang="en-US" sz="5400" dirty="0">
                <a:solidFill>
                  <a:prstClr val="black"/>
                </a:solidFill>
              </a:rPr>
              <a:t>自主管理標章</a:t>
            </a:r>
          </a:p>
        </p:txBody>
      </p:sp>
      <p:pic>
        <p:nvPicPr>
          <p:cNvPr id="3" name="图形 7">
            <a:extLst>
              <a:ext uri="{FF2B5EF4-FFF2-40B4-BE49-F238E27FC236}">
                <a16:creationId xmlns="" xmlns:a16="http://schemas.microsoft.com/office/drawing/2014/main" id="{117483DD-56D2-49CE-8C8C-E7F948CC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28" y="2461146"/>
            <a:ext cx="647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3" y="2430229"/>
            <a:ext cx="3949102" cy="4455155"/>
          </a:xfrm>
          <a:prstGeom prst="rect">
            <a:avLst/>
          </a:prstGeom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78" y="2430229"/>
            <a:ext cx="3949102" cy="4455155"/>
          </a:xfrm>
          <a:prstGeom prst="rect">
            <a:avLst/>
          </a:prstGeom>
        </p:spPr>
      </p:pic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A130211F-04CA-4BFB-9C23-835E8959EA84}"/>
              </a:ext>
            </a:extLst>
          </p:cNvPr>
          <p:cNvSpPr/>
          <p:nvPr/>
        </p:nvSpPr>
        <p:spPr>
          <a:xfrm>
            <a:off x="5379569" y="3878636"/>
            <a:ext cx="2576807" cy="255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72" name="圖片 71">
            <a:extLst>
              <a:ext uri="{FF2B5EF4-FFF2-40B4-BE49-F238E27FC236}">
                <a16:creationId xmlns="" xmlns:a16="http://schemas.microsoft.com/office/drawing/2014/main" id="{0DB35E8A-0DDF-4DB1-A82D-36639C2B36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61048"/>
            <a:ext cx="2592288" cy="2575724"/>
          </a:xfrm>
          <a:prstGeom prst="rect">
            <a:avLst/>
          </a:prstGeom>
        </p:spPr>
      </p:pic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366DF06F-3873-4B57-A0CA-3A75C1378D25}"/>
              </a:ext>
            </a:extLst>
          </p:cNvPr>
          <p:cNvSpPr/>
          <p:nvPr/>
        </p:nvSpPr>
        <p:spPr>
          <a:xfrm>
            <a:off x="1720917" y="3890211"/>
            <a:ext cx="2569748" cy="259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74" name="圖片 73">
            <a:extLst>
              <a:ext uri="{FF2B5EF4-FFF2-40B4-BE49-F238E27FC236}">
                <a16:creationId xmlns="" xmlns:a16="http://schemas.microsoft.com/office/drawing/2014/main" id="{B8A8128F-AE74-4916-BAE8-751015A5CC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3872623"/>
            <a:ext cx="2572069" cy="2621390"/>
          </a:xfrm>
          <a:prstGeom prst="rect">
            <a:avLst/>
          </a:prstGeom>
        </p:spPr>
      </p:pic>
      <p:graphicFrame>
        <p:nvGraphicFramePr>
          <p:cNvPr id="81" name="表格 80">
            <a:extLst>
              <a:ext uri="{FF2B5EF4-FFF2-40B4-BE49-F238E27FC236}">
                <a16:creationId xmlns="" xmlns:a16="http://schemas.microsoft.com/office/drawing/2014/main" id="{ED54D361-84FE-43AA-9473-376EE0E18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17631"/>
              </p:ext>
            </p:extLst>
          </p:nvPr>
        </p:nvGraphicFramePr>
        <p:xfrm>
          <a:off x="738543" y="1458777"/>
          <a:ext cx="7666915" cy="18567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83985">
                  <a:extLst>
                    <a:ext uri="{9D8B030D-6E8A-4147-A177-3AD203B41FA5}">
                      <a16:colId xmlns="" xmlns:a16="http://schemas.microsoft.com/office/drawing/2014/main" val="2073161813"/>
                    </a:ext>
                  </a:extLst>
                </a:gridCol>
                <a:gridCol w="5292000">
                  <a:extLst>
                    <a:ext uri="{9D8B030D-6E8A-4147-A177-3AD203B41FA5}">
                      <a16:colId xmlns="" xmlns:a16="http://schemas.microsoft.com/office/drawing/2014/main" val="14610703"/>
                    </a:ext>
                  </a:extLst>
                </a:gridCol>
                <a:gridCol w="1090930">
                  <a:extLst>
                    <a:ext uri="{9D8B030D-6E8A-4147-A177-3AD203B41FA5}">
                      <a16:colId xmlns="" xmlns:a16="http://schemas.microsoft.com/office/drawing/2014/main" val="1141002525"/>
                    </a:ext>
                  </a:extLst>
                </a:gridCol>
              </a:tblGrid>
              <a:tr h="371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+mn-ea"/>
                          <a:ea typeface="+mn-ea"/>
                        </a:rPr>
                        <a:t>等級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effectLst/>
                          <a:latin typeface="+mn-ea"/>
                          <a:ea typeface="+mn-ea"/>
                        </a:rPr>
                        <a:t>檢驗標準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27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有效期限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597203394"/>
                  </a:ext>
                </a:extLst>
              </a:tr>
              <a:tr h="371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effectLst/>
                          <a:latin typeface="+mn-ea"/>
                          <a:ea typeface="+mn-ea"/>
                        </a:rPr>
                        <a:t>新購</a:t>
                      </a:r>
                      <a:r>
                        <a:rPr lang="en-US" altLang="zh-TW" sz="20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000" dirty="0">
                          <a:effectLst/>
                          <a:latin typeface="+mn-ea"/>
                          <a:ea typeface="+mn-ea"/>
                        </a:rPr>
                        <a:t>期車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三年免驗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7453343"/>
                  </a:ext>
                </a:extLst>
              </a:tr>
              <a:tr h="371342">
                <a:tc>
                  <a:txBody>
                    <a:bodyPr/>
                    <a:lstStyle/>
                    <a:p>
                      <a:pPr marL="0" algn="ctr" defTabSz="91427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新購</a:t>
                      </a: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期車</a:t>
                      </a:r>
                      <a:endParaRPr lang="zh-TW" sz="2000" b="1" kern="1200" dirty="0">
                        <a:solidFill>
                          <a:schemeClr val="lt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二年免驗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000" b="1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862847591"/>
                  </a:ext>
                </a:extLst>
              </a:tr>
              <a:tr h="371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優級</a:t>
                      </a:r>
                      <a:endParaRPr lang="zh-TW" sz="2000" b="1" kern="1200" dirty="0">
                        <a:solidFill>
                          <a:schemeClr val="lt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+mn-ea"/>
                          <a:ea typeface="+mn-ea"/>
                        </a:rPr>
                        <a:t>不透光率</a:t>
                      </a:r>
                      <a:r>
                        <a:rPr lang="en-US" altLang="zh-TW" sz="2000" b="1" dirty="0">
                          <a:effectLst/>
                          <a:latin typeface="+mn-ea"/>
                          <a:ea typeface="+mn-ea"/>
                        </a:rPr>
                        <a:t>1.0</a:t>
                      </a:r>
                      <a:r>
                        <a:rPr lang="en-US" sz="2000" b="1" dirty="0">
                          <a:effectLst/>
                          <a:latin typeface="+mn-ea"/>
                          <a:ea typeface="+mn-ea"/>
                        </a:rPr>
                        <a:t>m</a:t>
                      </a:r>
                      <a:r>
                        <a:rPr lang="en-US" sz="2000" b="1" baseline="30000" dirty="0">
                          <a:effectLst/>
                          <a:latin typeface="+mn-ea"/>
                          <a:ea typeface="+mn-ea"/>
                        </a:rPr>
                        <a:t>-1</a:t>
                      </a:r>
                      <a:r>
                        <a:rPr lang="zh-TW" sz="2000" b="1" dirty="0">
                          <a:effectLst/>
                          <a:latin typeface="+mn-ea"/>
                          <a:ea typeface="+mn-ea"/>
                        </a:rPr>
                        <a:t>以下，馬力比</a:t>
                      </a:r>
                      <a:r>
                        <a:rPr lang="en-US" altLang="zh-TW" sz="2000" b="1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sz="2000" b="1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TW" sz="2000" b="1" dirty="0">
                          <a:effectLst/>
                          <a:latin typeface="+mn-ea"/>
                          <a:ea typeface="+mn-ea"/>
                        </a:rPr>
                        <a:t>以上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2000" b="1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1255492126"/>
                  </a:ext>
                </a:extLst>
              </a:tr>
              <a:tr h="371342">
                <a:tc>
                  <a:txBody>
                    <a:bodyPr/>
                    <a:lstStyle/>
                    <a:p>
                      <a:pPr marL="0" algn="ctr" defTabSz="91427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合格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+mn-ea"/>
                          <a:ea typeface="+mn-ea"/>
                        </a:rPr>
                        <a:t>符合車輛原出廠之排放標準</a:t>
                      </a:r>
                      <a:endParaRPr lang="zh-TW" sz="20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274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個月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3321646768"/>
                  </a:ext>
                </a:extLst>
              </a:tr>
            </a:tbl>
          </a:graphicData>
        </a:graphic>
      </p:graphicFrame>
      <p:sp>
        <p:nvSpPr>
          <p:cNvPr id="82" name="矩形 81">
            <a:extLst>
              <a:ext uri="{FF2B5EF4-FFF2-40B4-BE49-F238E27FC236}">
                <a16:creationId xmlns="" xmlns:a16="http://schemas.microsoft.com/office/drawing/2014/main" id="{CF0208C9-2223-463B-9A11-1D3AC3E8A638}"/>
              </a:ext>
            </a:extLst>
          </p:cNvPr>
          <p:cNvSpPr/>
          <p:nvPr/>
        </p:nvSpPr>
        <p:spPr>
          <a:xfrm>
            <a:off x="755576" y="980728"/>
            <a:ext cx="202188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全國共同採認</a:t>
            </a:r>
          </a:p>
        </p:txBody>
      </p:sp>
      <p:sp>
        <p:nvSpPr>
          <p:cNvPr id="83" name="Title 1">
            <a:extLst>
              <a:ext uri="{FF2B5EF4-FFF2-40B4-BE49-F238E27FC236}">
                <a16:creationId xmlns="" xmlns:a16="http://schemas.microsoft.com/office/drawing/2014/main" id="{1E96F358-76E5-46A9-A851-EDC11A8B571C}"/>
              </a:ext>
            </a:extLst>
          </p:cNvPr>
          <p:cNvSpPr txBox="1">
            <a:spLocks/>
          </p:cNvSpPr>
          <p:nvPr/>
        </p:nvSpPr>
        <p:spPr>
          <a:xfrm>
            <a:off x="14449" y="0"/>
            <a:ext cx="4557551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dirty="0"/>
              <a:t>檢測標準與標章核發</a:t>
            </a:r>
            <a:endParaRPr lang="zh-CN" altLang="en-US" dirty="0"/>
          </a:p>
        </p:txBody>
      </p:sp>
      <p:sp>
        <p:nvSpPr>
          <p:cNvPr id="11" name="TextBox 14"/>
          <p:cNvSpPr txBox="1"/>
          <p:nvPr/>
        </p:nvSpPr>
        <p:spPr>
          <a:xfrm rot="21140558">
            <a:off x="1284609" y="3595343"/>
            <a:ext cx="178076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127000">
                    <a:srgbClr val="FFFF00"/>
                  </a:glow>
                </a:effectLst>
                <a:latin typeface="Arial" pitchFamily="34" charset="0"/>
                <a:cs typeface="Arial" pitchFamily="34" charset="0"/>
              </a:rPr>
              <a:t>合格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 rot="21140558">
            <a:off x="4930294" y="3595343"/>
            <a:ext cx="178076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優級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5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9">
            <a:extLst>
              <a:ext uri="{FF2B5EF4-FFF2-40B4-BE49-F238E27FC236}">
                <a16:creationId xmlns="" xmlns:a16="http://schemas.microsoft.com/office/drawing/2014/main" id="{65299954-A161-4E70-A5B4-A1D7C63D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5" y="3208327"/>
            <a:ext cx="712879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marL="355600" indent="-355600"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不透光率與馬力比檢測結果需符合前述規範。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zh-TW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檢測依據為主動到檢及自主管理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5600" indent="-355600"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遭民眾檢舉或地方環保局通知到檢者，第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次不合格不罰，複驗合格者，得依前述規範核發標章，惟有效期減半。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29A0D0F-53A5-43D2-92E3-B11F75E34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40" y="1228508"/>
            <a:ext cx="1415772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核發對象</a:t>
            </a:r>
            <a:endParaRPr lang="en-US" altLang="zh-TW" sz="2400" u="sng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1CCB5F4-2E46-4307-8B94-6956BD5B6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40" y="2431247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eaLnBrk="1" hangingPunct="1"/>
            <a:r>
              <a:rPr lang="zh-TW" altLang="en-US" sz="2400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資格取得</a:t>
            </a:r>
            <a:endParaRPr lang="zh-TW" altLang="en-US" u="sng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08227CB-8F24-4748-815E-AF1386C7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352381"/>
            <a:ext cx="35726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TW" altLang="en-US" sz="20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使用中柴油車</a:t>
            </a:r>
            <a:endParaRPr lang="en-US" altLang="zh-TW" sz="200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B63B6EA8-7D4A-4A3B-B2B4-FF9D20678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815" y="1078400"/>
            <a:ext cx="1828270" cy="1816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1E335FD-7206-479D-B280-5334BD1423E4}"/>
              </a:ext>
            </a:extLst>
          </p:cNvPr>
          <p:cNvSpPr txBox="1">
            <a:spLocks/>
          </p:cNvSpPr>
          <p:nvPr/>
        </p:nvSpPr>
        <p:spPr>
          <a:xfrm>
            <a:off x="14449" y="0"/>
            <a:ext cx="4557551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kumimoji="1" sz="4000" b="1" kern="0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新儷粗黑" pitchFamily="34" charset="-120"/>
                <a:ea typeface="華康新儷粗黑" pitchFamily="34" charset="-120"/>
              </a:defRPr>
            </a:lvl1pPr>
          </a:lstStyle>
          <a:p>
            <a:r>
              <a:rPr lang="zh-TW" altLang="en-US" dirty="0"/>
              <a:t>核發原則</a:t>
            </a:r>
            <a:endParaRPr lang="zh-CN" altLang="en-US" dirty="0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rot="169628">
            <a:off x="790366" y="999187"/>
            <a:ext cx="707171" cy="793743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82"/>
          <p:cNvSpPr txBox="1"/>
          <p:nvPr/>
        </p:nvSpPr>
        <p:spPr>
          <a:xfrm>
            <a:off x="821712" y="1136353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-3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3200" b="1" spc="-3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169628">
            <a:off x="790366" y="2279347"/>
            <a:ext cx="707171" cy="793743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82"/>
          <p:cNvSpPr txBox="1"/>
          <p:nvPr/>
        </p:nvSpPr>
        <p:spPr>
          <a:xfrm>
            <a:off x="821712" y="2416513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-3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3200" b="1" spc="-300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616916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10873</TotalTime>
  <Pages>0</Pages>
  <Words>1172</Words>
  <Characters>0</Characters>
  <Application>Microsoft Office PowerPoint</Application>
  <PresentationFormat>如螢幕大小 (4:3)</PresentationFormat>
  <Lines>0</Lines>
  <Paragraphs>218</Paragraphs>
  <Slides>15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1_預設簡報設計</vt:lpstr>
      <vt:lpstr>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UI主题风格通用商务PPT</dc:title>
  <dc:creator>everpar20150212</dc:creator>
  <cp:lastModifiedBy>張和中</cp:lastModifiedBy>
  <cp:revision>2460</cp:revision>
  <cp:lastPrinted>2018-08-13T02:10:02Z</cp:lastPrinted>
  <dcterms:created xsi:type="dcterms:W3CDTF">2014-07-01T21:42:00Z</dcterms:created>
  <dcterms:modified xsi:type="dcterms:W3CDTF">2019-08-19T01:50:52Z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